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8" r:id="rId3"/>
    <p:sldId id="301" r:id="rId4"/>
    <p:sldId id="273" r:id="rId5"/>
    <p:sldId id="306" r:id="rId6"/>
    <p:sldId id="304" r:id="rId7"/>
    <p:sldId id="270" r:id="rId8"/>
    <p:sldId id="294" r:id="rId9"/>
    <p:sldId id="295" r:id="rId10"/>
    <p:sldId id="298" r:id="rId11"/>
    <p:sldId id="300" r:id="rId12"/>
    <p:sldId id="271" r:id="rId13"/>
    <p:sldId id="365" r:id="rId14"/>
    <p:sldId id="272" r:id="rId15"/>
    <p:sldId id="269" r:id="rId16"/>
    <p:sldId id="1905" r:id="rId17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29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5AA31-FBDE-4AE1-B378-A60744F5B28A}" type="datetimeFigureOut">
              <a:rPr lang="en-US" smtClean="0"/>
              <a:t>9/19/2023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C1F53-23D8-4734-B516-A800E24B1D3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267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5AA31-FBDE-4AE1-B378-A60744F5B28A}" type="datetimeFigureOut">
              <a:rPr lang="en-US" smtClean="0"/>
              <a:t>9/19/2023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C1F53-23D8-4734-B516-A800E24B1D3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0550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5AA31-FBDE-4AE1-B378-A60744F5B28A}" type="datetimeFigureOut">
              <a:rPr lang="en-US" smtClean="0"/>
              <a:t>9/19/2023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C1F53-23D8-4734-B516-A800E24B1D3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3596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D7A19D-98E6-413E-8C2D-A305D43EE490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95177194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5AAF9A-CCFC-4D51-BAAF-09F2C54091D2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55780217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B4B49C-C764-44B7-8430-D1636326443E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54945244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14AFB3-180A-44FD-80A4-1140295AA3B8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8326218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D17CC-FA30-46D4-B8AE-68A1E40A622E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13618608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86599-B50F-434B-BD9B-A72E7B84A1AA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2189242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1C9D78-7F1A-41F7-BB1C-C03A87C230F1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51826625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55A2A4-8E84-464C-AA3E-1CB89277E42D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27756572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5AA31-FBDE-4AE1-B378-A60744F5B28A}" type="datetimeFigureOut">
              <a:rPr lang="en-US" smtClean="0"/>
              <a:t>9/19/2023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C1F53-23D8-4734-B516-A800E24B1D3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21224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CEB037-E960-4299-B16F-31D5D714DF37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16290683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493ED2-A972-413D-A354-BBB43537B8DA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74934064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CA0689-EEFD-4702-A734-6D33346ECBAA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27909538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5AA31-FBDE-4AE1-B378-A60744F5B28A}" type="datetimeFigureOut">
              <a:rPr lang="en-US" smtClean="0"/>
              <a:t>9/19/2023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C1F53-23D8-4734-B516-A800E24B1D3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167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5AA31-FBDE-4AE1-B378-A60744F5B28A}" type="datetimeFigureOut">
              <a:rPr lang="en-US" smtClean="0"/>
              <a:t>9/19/2023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C1F53-23D8-4734-B516-A800E24B1D3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0633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5AA31-FBDE-4AE1-B378-A60744F5B28A}" type="datetimeFigureOut">
              <a:rPr lang="en-US" smtClean="0"/>
              <a:t>9/19/2023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C1F53-23D8-4734-B516-A800E24B1D3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861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5AA31-FBDE-4AE1-B378-A60744F5B28A}" type="datetimeFigureOut">
              <a:rPr lang="en-US" smtClean="0"/>
              <a:t>9/19/2023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C1F53-23D8-4734-B516-A800E24B1D3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755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5AA31-FBDE-4AE1-B378-A60744F5B28A}" type="datetimeFigureOut">
              <a:rPr lang="en-US" smtClean="0"/>
              <a:t>9/19/2023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C1F53-23D8-4734-B516-A800E24B1D3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990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5AA31-FBDE-4AE1-B378-A60744F5B28A}" type="datetimeFigureOut">
              <a:rPr lang="en-US" smtClean="0"/>
              <a:t>9/19/2023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C1F53-23D8-4734-B516-A800E24B1D3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425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5AA31-FBDE-4AE1-B378-A60744F5B28A}" type="datetimeFigureOut">
              <a:rPr lang="en-US" smtClean="0"/>
              <a:t>9/19/2023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C1F53-23D8-4734-B516-A800E24B1D3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59933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85AA31-FBDE-4AE1-B378-A60744F5B28A}" type="datetimeFigureOut">
              <a:rPr lang="en-US" smtClean="0"/>
              <a:t>9/19/2023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4C1F53-23D8-4734-B516-A800E24B1D3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4098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lo stile del titolo dello schema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fld id="{F41D7612-9A87-4CD1-9957-FC6FA2881756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57032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onstelaciones Inc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10893"/>
            <a:ext cx="12192001" cy="6873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0" y="0"/>
            <a:ext cx="1219200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400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4000" b="1" dirty="0">
                <a:solidFill>
                  <a:schemeClr val="bg1"/>
                </a:solidFill>
                <a:latin typeface="Calibri" panose="020F0502020204030204" pitchFamily="34" charset="0"/>
              </a:rPr>
              <a:t>ASTROBIOLOGY AND SETI IN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US" sz="4000" b="1" dirty="0">
                <a:solidFill>
                  <a:schemeClr val="bg1"/>
                </a:solidFill>
                <a:latin typeface="Calibri" panose="020F0502020204030204" pitchFamily="34" charset="0"/>
              </a:rPr>
              <a:t>PERU:</a:t>
            </a:r>
          </a:p>
          <a:p>
            <a:pPr algn="ctr"/>
            <a:r>
              <a:rPr lang="en-US" sz="4000" b="1" dirty="0">
                <a:solidFill>
                  <a:schemeClr val="bg1"/>
                </a:solidFill>
                <a:latin typeface="Calibri" panose="020F0502020204030204" pitchFamily="34" charset="0"/>
              </a:rPr>
              <a:t>RECENT AND FUTURE ADVANCES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28357" y="1538113"/>
            <a:ext cx="962918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 altLang="zh-TW" sz="36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bg1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zh-TW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Grupo de Astronomía – SPACE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zh-TW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Facultad de Ciencias Físicas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zh-TW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Universidad Nacional Mayor de San Marcos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" altLang="zh-TW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TW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Authors</a:t>
            </a:r>
            <a:r>
              <a:rPr lang="es-ES" altLang="zh-TW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: </a:t>
            </a:r>
            <a:r>
              <a:rPr lang="es-ES" altLang="zh-TW" sz="3600" b="1" u="sng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P. Musso </a:t>
            </a:r>
            <a:r>
              <a:rPr lang="es-ES" altLang="zh-TW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T. Vargas, V. Vera, I. Meza,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zh-TW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C. Maccone, and N. Antonietti.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5029200"/>
            <a:ext cx="1546208" cy="18288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4" name="Picture 7">
            <a:extLst>
              <a:ext uri="{FF2B5EF4-FFF2-40B4-BE49-F238E27FC236}">
                <a16:creationId xmlns:a16="http://schemas.microsoft.com/office/drawing/2014/main" id="{57850B76-C488-08B1-D4C5-59DD42A5E86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6338" y="5907600"/>
            <a:ext cx="2695662" cy="997347"/>
          </a:xfrm>
          <a:prstGeom prst="rect">
            <a:avLst/>
          </a:prstGeom>
        </p:spPr>
      </p:pic>
      <p:pic>
        <p:nvPicPr>
          <p:cNvPr id="6" name="Immagine 5" descr="Immagine che contiene testo, Carattere, Elementi grafici, grafica&#10;&#10;Descrizione generata automaticamente">
            <a:extLst>
              <a:ext uri="{FF2B5EF4-FFF2-40B4-BE49-F238E27FC236}">
                <a16:creationId xmlns:a16="http://schemas.microsoft.com/office/drawing/2014/main" id="{55102842-6F21-F7A9-676D-620B0DBD6E5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6000" y="5757628"/>
            <a:ext cx="3600000" cy="1100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1239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 txBox="1">
            <a:spLocks/>
          </p:cNvSpPr>
          <p:nvPr/>
        </p:nvSpPr>
        <p:spPr>
          <a:xfrm>
            <a:off x="0" y="103031"/>
            <a:ext cx="12192000" cy="6581104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endParaRPr lang="en-US" sz="1200" b="1" dirty="0">
              <a:solidFill>
                <a:srgbClr val="FF0000"/>
              </a:solidFill>
            </a:endParaRPr>
          </a:p>
          <a:p>
            <a:r>
              <a:rPr lang="en-US" sz="3000" b="1" dirty="0">
                <a:solidFill>
                  <a:srgbClr val="0000FF"/>
                </a:solidFill>
              </a:rPr>
              <a:t>(Lineweaver et al. </a:t>
            </a:r>
            <a:r>
              <a:rPr lang="en-US" sz="3000" b="1" dirty="0"/>
              <a:t>2004</a:t>
            </a:r>
            <a:r>
              <a:rPr lang="en-US" sz="3000" b="1" dirty="0">
                <a:solidFill>
                  <a:srgbClr val="0000FF"/>
                </a:solidFill>
              </a:rPr>
              <a:t>) suggested that the current zone occupies an annular</a:t>
            </a:r>
          </a:p>
          <a:p>
            <a:r>
              <a:rPr lang="en-US" sz="3000" b="1" dirty="0">
                <a:solidFill>
                  <a:srgbClr val="0000FF"/>
                </a:solidFill>
              </a:rPr>
              <a:t>    region between </a:t>
            </a:r>
            <a:r>
              <a:rPr lang="en-US" sz="3000" b="1" dirty="0"/>
              <a:t>7</a:t>
            </a:r>
            <a:r>
              <a:rPr lang="en-US" sz="3000" b="1" dirty="0">
                <a:solidFill>
                  <a:srgbClr val="0000FF"/>
                </a:solidFill>
              </a:rPr>
              <a:t> and </a:t>
            </a:r>
            <a:r>
              <a:rPr lang="en-US" sz="3000" b="1" dirty="0"/>
              <a:t>9 kpc </a:t>
            </a:r>
            <a:r>
              <a:rPr lang="en-US" sz="3000" b="1" dirty="0">
                <a:solidFill>
                  <a:srgbClr val="0000FF"/>
                </a:solidFill>
              </a:rPr>
              <a:t>from the Galactic center that widens with time. </a:t>
            </a:r>
          </a:p>
          <a:p>
            <a:endParaRPr lang="en-US" sz="1500" b="1" dirty="0">
              <a:solidFill>
                <a:srgbClr val="0000FF"/>
              </a:solidFill>
            </a:endParaRPr>
          </a:p>
          <a:p>
            <a:r>
              <a:rPr lang="en-US" sz="3000" b="1" dirty="0">
                <a:solidFill>
                  <a:srgbClr val="0000FF"/>
                </a:solidFill>
              </a:rPr>
              <a:t>On the other hand, (</a:t>
            </a:r>
            <a:r>
              <a:rPr lang="en-US" sz="3000" b="1" dirty="0" err="1">
                <a:solidFill>
                  <a:srgbClr val="0000FF"/>
                </a:solidFill>
              </a:rPr>
              <a:t>Prantzos</a:t>
            </a:r>
            <a:r>
              <a:rPr lang="en-US" sz="3000" b="1" dirty="0">
                <a:solidFill>
                  <a:srgbClr val="0000FF"/>
                </a:solidFill>
              </a:rPr>
              <a:t> </a:t>
            </a:r>
            <a:r>
              <a:rPr lang="en-US" sz="3000" b="1" dirty="0"/>
              <a:t>2008</a:t>
            </a:r>
            <a:r>
              <a:rPr lang="en-US" sz="3000" b="1" dirty="0">
                <a:solidFill>
                  <a:srgbClr val="0000FF"/>
                </a:solidFill>
              </a:rPr>
              <a:t>) countered that the uncertainties are such </a:t>
            </a:r>
          </a:p>
          <a:p>
            <a:r>
              <a:rPr lang="en-US" sz="3000" b="1" dirty="0">
                <a:solidFill>
                  <a:srgbClr val="0000FF"/>
                </a:solidFill>
              </a:rPr>
              <a:t>    that the contours of such a zone cannot be even approximately defined,   </a:t>
            </a:r>
          </a:p>
          <a:p>
            <a:r>
              <a:rPr lang="en-US" sz="3000" b="1" dirty="0">
                <a:solidFill>
                  <a:srgbClr val="0000FF"/>
                </a:solidFill>
              </a:rPr>
              <a:t>    neither in space nor in time, and suggested that the </a:t>
            </a:r>
            <a:r>
              <a:rPr lang="en-US" sz="3000" b="1" dirty="0">
                <a:solidFill>
                  <a:srgbClr val="00B050"/>
                </a:solidFill>
              </a:rPr>
              <a:t>entire Galactic disk </a:t>
            </a:r>
            <a:r>
              <a:rPr lang="en-US" sz="3000" b="1" dirty="0">
                <a:solidFill>
                  <a:srgbClr val="0000FF"/>
                </a:solidFill>
              </a:rPr>
              <a:t>may</a:t>
            </a:r>
          </a:p>
          <a:p>
            <a:r>
              <a:rPr lang="en-US" sz="3000" b="1" dirty="0">
                <a:solidFill>
                  <a:srgbClr val="0000FF"/>
                </a:solidFill>
              </a:rPr>
              <a:t>    be suitable for </a:t>
            </a:r>
            <a:r>
              <a:rPr lang="en-US" sz="3000" b="1" dirty="0">
                <a:solidFill>
                  <a:srgbClr val="00B050"/>
                </a:solidFill>
              </a:rPr>
              <a:t>life</a:t>
            </a:r>
            <a:r>
              <a:rPr lang="en-US" sz="3000" b="1" dirty="0">
                <a:solidFill>
                  <a:srgbClr val="0000FF"/>
                </a:solidFill>
              </a:rPr>
              <a:t>. </a:t>
            </a:r>
          </a:p>
          <a:p>
            <a:endParaRPr lang="en-US" sz="1500" b="1" dirty="0">
              <a:solidFill>
                <a:srgbClr val="0000FF"/>
              </a:solidFill>
            </a:endParaRPr>
          </a:p>
          <a:p>
            <a:r>
              <a:rPr lang="en-US" sz="3000" b="1" dirty="0">
                <a:solidFill>
                  <a:srgbClr val="0000FF"/>
                </a:solidFill>
              </a:rPr>
              <a:t>Furthermore, (</a:t>
            </a:r>
            <a:r>
              <a:rPr lang="en-US" sz="3000" b="1" dirty="0" err="1">
                <a:solidFill>
                  <a:srgbClr val="0000FF"/>
                </a:solidFill>
              </a:rPr>
              <a:t>Gowanlock</a:t>
            </a:r>
            <a:r>
              <a:rPr lang="en-US" sz="3000" b="1" dirty="0">
                <a:solidFill>
                  <a:srgbClr val="0000FF"/>
                </a:solidFill>
              </a:rPr>
              <a:t> et al. </a:t>
            </a:r>
            <a:r>
              <a:rPr lang="en-US" sz="3000" b="1" dirty="0"/>
              <a:t>2011</a:t>
            </a:r>
            <a:r>
              <a:rPr lang="en-US" sz="3000" b="1" dirty="0">
                <a:solidFill>
                  <a:srgbClr val="0000FF"/>
                </a:solidFill>
              </a:rPr>
              <a:t>) suggested that the majority of planets </a:t>
            </a:r>
          </a:p>
          <a:p>
            <a:r>
              <a:rPr lang="en-US" sz="3000" b="1" dirty="0">
                <a:solidFill>
                  <a:srgbClr val="0000FF"/>
                </a:solidFill>
              </a:rPr>
              <a:t>    currently capable of supporting complex life may be towards the inner Galaxy,</a:t>
            </a:r>
          </a:p>
          <a:p>
            <a:r>
              <a:rPr lang="en-US" sz="3000" b="1" dirty="0">
                <a:solidFill>
                  <a:srgbClr val="0000FF"/>
                </a:solidFill>
              </a:rPr>
              <a:t>    distributed not only near, but also significantly above and below the Galactic </a:t>
            </a:r>
          </a:p>
          <a:p>
            <a:r>
              <a:rPr lang="en-US" sz="3000" b="1" dirty="0">
                <a:solidFill>
                  <a:srgbClr val="0000FF"/>
                </a:solidFill>
              </a:rPr>
              <a:t>    plane, where the supernova rate is lower.</a:t>
            </a:r>
          </a:p>
          <a:p>
            <a:endParaRPr lang="en-US" sz="1500" b="1" dirty="0">
              <a:solidFill>
                <a:srgbClr val="0000FF"/>
              </a:solidFill>
            </a:endParaRPr>
          </a:p>
          <a:p>
            <a:r>
              <a:rPr lang="es-PE" sz="3200" b="1" dirty="0" err="1">
                <a:solidFill>
                  <a:srgbClr val="0000FF"/>
                </a:solidFill>
              </a:rPr>
              <a:t>Also</a:t>
            </a:r>
            <a:r>
              <a:rPr lang="es-PE" sz="3200" b="1" dirty="0">
                <a:solidFill>
                  <a:srgbClr val="0000FF"/>
                </a:solidFill>
              </a:rPr>
              <a:t> (Balbi et al. </a:t>
            </a:r>
            <a:r>
              <a:rPr lang="es-PE" sz="3200" b="1" dirty="0"/>
              <a:t>2020</a:t>
            </a:r>
            <a:r>
              <a:rPr lang="es-PE" sz="3200" b="1" dirty="0">
                <a:solidFill>
                  <a:srgbClr val="0000FF"/>
                </a:solidFill>
              </a:rPr>
              <a:t>)</a:t>
            </a:r>
            <a:r>
              <a:rPr lang="en-US" sz="2800" b="1" dirty="0">
                <a:solidFill>
                  <a:srgbClr val="0000FF"/>
                </a:solidFill>
              </a:rPr>
              <a:t> </a:t>
            </a:r>
            <a:r>
              <a:rPr lang="en-US" sz="3000" b="1" dirty="0">
                <a:solidFill>
                  <a:srgbClr val="0000FF"/>
                </a:solidFill>
              </a:rPr>
              <a:t>evaluated the rate of </a:t>
            </a:r>
            <a:r>
              <a:rPr lang="en-US" sz="3000" b="1" dirty="0"/>
              <a:t>SN</a:t>
            </a:r>
            <a:r>
              <a:rPr lang="en-US" sz="3000" b="1" dirty="0">
                <a:solidFill>
                  <a:srgbClr val="0000FF"/>
                </a:solidFill>
              </a:rPr>
              <a:t> explosions in the bulge and</a:t>
            </a:r>
          </a:p>
          <a:p>
            <a:r>
              <a:rPr lang="en-US" sz="3000" b="1" dirty="0">
                <a:solidFill>
                  <a:srgbClr val="0000FF"/>
                </a:solidFill>
              </a:rPr>
              <a:t>    found that, although much higher than in the disk, it is not likely to result in</a:t>
            </a:r>
          </a:p>
          <a:p>
            <a:r>
              <a:rPr lang="en-US" sz="3000" b="1" dirty="0">
                <a:solidFill>
                  <a:srgbClr val="0000FF"/>
                </a:solidFill>
              </a:rPr>
              <a:t>    the complete eradication of life on inhabited planets. </a:t>
            </a:r>
          </a:p>
        </p:txBody>
      </p:sp>
    </p:spTree>
    <p:extLst>
      <p:ext uri="{BB962C8B-B14F-4D97-AF65-F5344CB8AC3E}">
        <p14:creationId xmlns:p14="http://schemas.microsoft.com/office/powerpoint/2010/main" val="21074470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 txBox="1">
            <a:spLocks/>
          </p:cNvSpPr>
          <p:nvPr/>
        </p:nvSpPr>
        <p:spPr>
          <a:xfrm>
            <a:off x="0" y="106250"/>
            <a:ext cx="12192000" cy="6645499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FF"/>
                </a:solidFill>
              </a:rPr>
              <a:t>According to (Buchhave et al. </a:t>
            </a:r>
            <a:r>
              <a:rPr lang="en-US" sz="2800" b="1" dirty="0"/>
              <a:t>2012</a:t>
            </a:r>
            <a:r>
              <a:rPr lang="en-US" sz="2800" b="1" dirty="0">
                <a:solidFill>
                  <a:srgbClr val="0000FF"/>
                </a:solidFill>
              </a:rPr>
              <a:t>), the formation of small, terrestrial planets </a:t>
            </a:r>
          </a:p>
          <a:p>
            <a:r>
              <a:rPr lang="en-US" sz="2800" b="1" dirty="0">
                <a:solidFill>
                  <a:srgbClr val="0000FF"/>
                </a:solidFill>
              </a:rPr>
              <a:t>    does not require a metal-rich environment, suggesting that their existence </a:t>
            </a:r>
          </a:p>
          <a:p>
            <a:r>
              <a:rPr lang="en-US" sz="2800" b="1" dirty="0">
                <a:solidFill>
                  <a:srgbClr val="0000FF"/>
                </a:solidFill>
              </a:rPr>
              <a:t>    might be widespread in the disk of the Galaxy outside the </a:t>
            </a:r>
            <a:r>
              <a:rPr lang="en-US" sz="2800" b="1" dirty="0"/>
              <a:t>GHZ</a:t>
            </a:r>
            <a:r>
              <a:rPr lang="en-US" sz="2800" b="1" dirty="0">
                <a:solidFill>
                  <a:srgbClr val="0000FF"/>
                </a:solidFill>
              </a:rPr>
              <a:t>.</a:t>
            </a:r>
          </a:p>
          <a:p>
            <a:endParaRPr lang="en-US" sz="2800" b="1" dirty="0">
              <a:solidFill>
                <a:srgbClr val="0000FF"/>
              </a:solidFill>
            </a:endParaRPr>
          </a:p>
          <a:p>
            <a:r>
              <a:rPr lang="en-US" sz="2800" b="1" dirty="0">
                <a:solidFill>
                  <a:srgbClr val="0000FF"/>
                </a:solidFill>
              </a:rPr>
              <a:t>Thus, recent observations has shown that not only near the galactic center there </a:t>
            </a:r>
          </a:p>
          <a:p>
            <a:r>
              <a:rPr lang="en-US" sz="2800" b="1" dirty="0">
                <a:solidFill>
                  <a:srgbClr val="0000FF"/>
                </a:solidFill>
              </a:rPr>
              <a:t>    are zones </a:t>
            </a:r>
            <a:r>
              <a:rPr lang="en-US" sz="2800" b="1" dirty="0">
                <a:solidFill>
                  <a:srgbClr val="00B050"/>
                </a:solidFill>
              </a:rPr>
              <a:t>safe</a:t>
            </a:r>
            <a:r>
              <a:rPr lang="en-US" sz="2800" b="1" dirty="0">
                <a:solidFill>
                  <a:srgbClr val="0000FF"/>
                </a:solidFill>
              </a:rPr>
              <a:t> enough for life to evolve, but also in the outer part of the Milky</a:t>
            </a:r>
          </a:p>
          <a:p>
            <a:r>
              <a:rPr lang="en-US" sz="2800" b="1" dirty="0">
                <a:solidFill>
                  <a:srgbClr val="0000FF"/>
                </a:solidFill>
              </a:rPr>
              <a:t>    Way there could be some zones with a high enough metallicity to generate </a:t>
            </a:r>
          </a:p>
          <a:p>
            <a:r>
              <a:rPr lang="en-US" sz="2800" b="1" dirty="0">
                <a:solidFill>
                  <a:srgbClr val="0000FF"/>
                </a:solidFill>
              </a:rPr>
              <a:t>    habitable planets. </a:t>
            </a:r>
          </a:p>
          <a:p>
            <a:endParaRPr lang="en-US" sz="2800" b="1" dirty="0">
              <a:solidFill>
                <a:schemeClr val="bg1"/>
              </a:solidFill>
            </a:endParaRPr>
          </a:p>
          <a:p>
            <a:r>
              <a:rPr lang="en-US" sz="2800" b="1" dirty="0">
                <a:solidFill>
                  <a:srgbClr val="0000FF"/>
                </a:solidFill>
              </a:rPr>
              <a:t>These results implies that the morphology of the </a:t>
            </a:r>
            <a:r>
              <a:rPr lang="en-US" sz="2800" b="1" dirty="0"/>
              <a:t>GHZ</a:t>
            </a:r>
            <a:r>
              <a:rPr lang="en-US" sz="2800" b="1" dirty="0">
                <a:solidFill>
                  <a:srgbClr val="0000FF"/>
                </a:solidFill>
              </a:rPr>
              <a:t> is not longer a toroidal </a:t>
            </a:r>
          </a:p>
          <a:p>
            <a:r>
              <a:rPr lang="en-US" sz="2800" b="1" dirty="0">
                <a:solidFill>
                  <a:srgbClr val="0000FF"/>
                </a:solidFill>
              </a:rPr>
              <a:t>    region as in Lineweaver et al., but consists of disconnected regions with a </a:t>
            </a:r>
          </a:p>
          <a:p>
            <a:r>
              <a:rPr lang="en-US" sz="2800" b="1" dirty="0">
                <a:solidFill>
                  <a:srgbClr val="0000FF"/>
                </a:solidFill>
              </a:rPr>
              <a:t>    higher density of habitable zones at a distance of </a:t>
            </a:r>
            <a:r>
              <a:rPr lang="en-US" sz="2800" b="1" dirty="0"/>
              <a:t>8 kpc </a:t>
            </a:r>
            <a:r>
              <a:rPr lang="en-US" sz="2800" b="1" dirty="0">
                <a:solidFill>
                  <a:srgbClr val="0000FF"/>
                </a:solidFill>
              </a:rPr>
              <a:t>from the galactic center</a:t>
            </a:r>
          </a:p>
          <a:p>
            <a:r>
              <a:rPr lang="en-US" sz="2800" b="1" dirty="0">
                <a:solidFill>
                  <a:srgbClr val="0000FF"/>
                </a:solidFill>
              </a:rPr>
              <a:t>    but also with isolated habitable zones near to the Galactic center, and outskirts</a:t>
            </a:r>
          </a:p>
          <a:p>
            <a:r>
              <a:rPr lang="en-US" sz="2800" b="1" dirty="0">
                <a:solidFill>
                  <a:srgbClr val="0000FF"/>
                </a:solidFill>
              </a:rPr>
              <a:t>    of the galaxy.</a:t>
            </a:r>
          </a:p>
          <a:p>
            <a:endParaRPr lang="en-US" sz="11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13319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 txBox="1">
            <a:spLocks/>
          </p:cNvSpPr>
          <p:nvPr/>
        </p:nvSpPr>
        <p:spPr>
          <a:xfrm>
            <a:off x="0" y="0"/>
            <a:ext cx="12192000" cy="6645499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en-US" sz="1100" b="1" dirty="0">
              <a:solidFill>
                <a:srgbClr val="0000FF"/>
              </a:solidFill>
            </a:endParaRPr>
          </a:p>
          <a:p>
            <a:r>
              <a:rPr lang="en-US" sz="2800" b="1" dirty="0">
                <a:solidFill>
                  <a:srgbClr val="0000FF"/>
                </a:solidFill>
              </a:rPr>
              <a:t>Based on these observations we introduce the concept of </a:t>
            </a:r>
            <a:r>
              <a:rPr lang="en-US" sz="2800" b="1" i="1" dirty="0">
                <a:solidFill>
                  <a:srgbClr val="0000FF"/>
                </a:solidFill>
              </a:rPr>
              <a:t>Galactic Habitable</a:t>
            </a:r>
          </a:p>
          <a:p>
            <a:r>
              <a:rPr lang="en-US" sz="2800" b="1" i="1" dirty="0">
                <a:solidFill>
                  <a:srgbClr val="0000FF"/>
                </a:solidFill>
              </a:rPr>
              <a:t>    Islands</a:t>
            </a:r>
            <a:r>
              <a:rPr lang="en-US" sz="2800" b="1" dirty="0">
                <a:solidFill>
                  <a:srgbClr val="0000FF"/>
                </a:solidFill>
              </a:rPr>
              <a:t> (</a:t>
            </a:r>
            <a:r>
              <a:rPr lang="en-US" sz="2800" b="1" dirty="0"/>
              <a:t>GHI</a:t>
            </a:r>
            <a:r>
              <a:rPr lang="en-US" sz="2800" b="1" dirty="0">
                <a:solidFill>
                  <a:srgbClr val="0000FF"/>
                </a:solidFill>
              </a:rPr>
              <a:t>), referring to the location of zones safe enough for life to evolve</a:t>
            </a:r>
          </a:p>
          <a:p>
            <a:r>
              <a:rPr lang="en-US" sz="2800" b="1" dirty="0">
                <a:solidFill>
                  <a:srgbClr val="0000FF"/>
                </a:solidFill>
              </a:rPr>
              <a:t>    near the center and in the outer part of the galaxy.</a:t>
            </a:r>
          </a:p>
          <a:p>
            <a:r>
              <a:rPr lang="en-US" sz="2800" b="1" dirty="0">
                <a:solidFill>
                  <a:srgbClr val="0000FF"/>
                </a:solidFill>
              </a:rPr>
              <a:t>  </a:t>
            </a:r>
            <a:r>
              <a:rPr lang="en-GB" sz="2800" b="1" dirty="0">
                <a:solidFill>
                  <a:srgbClr val="0000FF"/>
                </a:solidFill>
              </a:rPr>
              <a:t> For GHI some numerical simulations for a very limited model of radial</a:t>
            </a:r>
          </a:p>
          <a:p>
            <a:r>
              <a:rPr lang="en-GB" sz="2800" b="1" dirty="0">
                <a:solidFill>
                  <a:srgbClr val="0000FF"/>
                </a:solidFill>
              </a:rPr>
              <a:t>   symmetry of Milky Way has been done in (Vargas et al. </a:t>
            </a:r>
            <a:r>
              <a:rPr lang="en-GB" sz="2800" b="1" dirty="0"/>
              <a:t>2021</a:t>
            </a:r>
            <a:r>
              <a:rPr lang="en-GB" sz="2800" b="1" dirty="0">
                <a:solidFill>
                  <a:srgbClr val="0000FF"/>
                </a:solidFill>
              </a:rPr>
              <a:t>, </a:t>
            </a:r>
            <a:r>
              <a:rPr lang="en-GB" sz="2800" b="1" dirty="0"/>
              <a:t>2022</a:t>
            </a:r>
            <a:r>
              <a:rPr lang="en-GB" sz="2800" b="1" dirty="0">
                <a:solidFill>
                  <a:srgbClr val="0000FF"/>
                </a:solidFill>
              </a:rPr>
              <a:t>)</a:t>
            </a:r>
            <a:r>
              <a:rPr lang="en-US" sz="2800" b="1" dirty="0">
                <a:solidFill>
                  <a:srgbClr val="0000FF"/>
                </a:solidFill>
              </a:rPr>
              <a:t>. </a:t>
            </a:r>
          </a:p>
        </p:txBody>
      </p:sp>
      <p:pic>
        <p:nvPicPr>
          <p:cNvPr id="3" name="Picture 1">
            <a:extLst>
              <a:ext uri="{FF2B5EF4-FFF2-40B4-BE49-F238E27FC236}">
                <a16:creationId xmlns:a16="http://schemas.microsoft.com/office/drawing/2014/main" id="{0A9B1B64-5A41-8DD4-DFBE-0674B1FACD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62169"/>
            <a:ext cx="5861109" cy="4395831"/>
          </a:xfrm>
          <a:prstGeom prst="rect">
            <a:avLst/>
          </a:prstGeom>
        </p:spPr>
      </p:pic>
      <p:pic>
        <p:nvPicPr>
          <p:cNvPr id="4" name="Picture 1">
            <a:extLst>
              <a:ext uri="{FF2B5EF4-FFF2-40B4-BE49-F238E27FC236}">
                <a16:creationId xmlns:a16="http://schemas.microsoft.com/office/drawing/2014/main" id="{4B60C05D-A50E-AE27-E1F5-67BB402D36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8203" y="2462169"/>
            <a:ext cx="5723797" cy="4395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6012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 txBox="1">
            <a:spLocks/>
          </p:cNvSpPr>
          <p:nvPr/>
        </p:nvSpPr>
        <p:spPr>
          <a:xfrm>
            <a:off x="0" y="90152"/>
            <a:ext cx="12192000" cy="6581104"/>
          </a:xfrm>
          <a:prstGeom prst="rect">
            <a:avLst/>
          </a:prstGeom>
        </p:spPr>
        <p:txBody>
          <a:bodyPr>
            <a:normAutofit fontScale="70000" lnSpcReduction="20000"/>
          </a:bodyPr>
          <a:lstStyle/>
          <a:p>
            <a:r>
              <a:rPr lang="en-US" sz="4000" b="1" dirty="0">
                <a:solidFill>
                  <a:srgbClr val="0000FF"/>
                </a:solidFill>
              </a:rPr>
              <a:t>From the cosmological point of view, (</a:t>
            </a:r>
            <a:r>
              <a:rPr lang="en-US" sz="4000" b="1" dirty="0" err="1">
                <a:solidFill>
                  <a:srgbClr val="0000FF"/>
                </a:solidFill>
              </a:rPr>
              <a:t>Piran</a:t>
            </a:r>
            <a:r>
              <a:rPr lang="en-US" sz="4000" b="1" dirty="0">
                <a:solidFill>
                  <a:srgbClr val="0000FF"/>
                </a:solidFill>
              </a:rPr>
              <a:t> et al. </a:t>
            </a:r>
            <a:r>
              <a:rPr lang="en-US" sz="4000" b="1" dirty="0"/>
              <a:t>2016</a:t>
            </a:r>
            <a:r>
              <a:rPr lang="en-US" sz="4000" b="1" dirty="0">
                <a:solidFill>
                  <a:srgbClr val="0000FF"/>
                </a:solidFill>
              </a:rPr>
              <a:t>) have shown that the </a:t>
            </a:r>
          </a:p>
          <a:p>
            <a:r>
              <a:rPr lang="en-US" sz="4000" b="1" dirty="0">
                <a:solidFill>
                  <a:srgbClr val="0000FF"/>
                </a:solidFill>
              </a:rPr>
              <a:t>   cosmological constant plays a crucial role at creating habitable regions for </a:t>
            </a:r>
          </a:p>
          <a:p>
            <a:r>
              <a:rPr lang="en-US" sz="4000" b="1" dirty="0">
                <a:solidFill>
                  <a:srgbClr val="0000FF"/>
                </a:solidFill>
              </a:rPr>
              <a:t>   galaxies in a habitable epoch. </a:t>
            </a:r>
          </a:p>
          <a:p>
            <a:endParaRPr lang="en-US" sz="4000" b="1" dirty="0">
              <a:solidFill>
                <a:srgbClr val="0000FF"/>
              </a:solidFill>
            </a:endParaRPr>
          </a:p>
          <a:p>
            <a:r>
              <a:rPr lang="en-US" sz="4000" b="1" dirty="0">
                <a:solidFill>
                  <a:srgbClr val="0000FF"/>
                </a:solidFill>
              </a:rPr>
              <a:t>They showed that in dense environments, there are many explosions, and the </a:t>
            </a:r>
          </a:p>
          <a:p>
            <a:r>
              <a:rPr lang="en-US" sz="4000" b="1" dirty="0">
                <a:solidFill>
                  <a:srgbClr val="0000FF"/>
                </a:solidFill>
              </a:rPr>
              <a:t>   safe zone is to be in the outskirts, or in regions that have not been highly </a:t>
            </a:r>
          </a:p>
          <a:p>
            <a:r>
              <a:rPr lang="en-US" sz="4000" b="1" dirty="0">
                <a:solidFill>
                  <a:srgbClr val="0000FF"/>
                </a:solidFill>
              </a:rPr>
              <a:t>   populated by small galaxies and that’s exactly where the Milky Way is.</a:t>
            </a:r>
          </a:p>
          <a:p>
            <a:endParaRPr lang="en-US" sz="4000" dirty="0">
              <a:solidFill>
                <a:srgbClr val="0000FF"/>
              </a:solidFill>
            </a:endParaRPr>
          </a:p>
          <a:p>
            <a:r>
              <a:rPr lang="en-US" sz="4000" b="1" dirty="0">
                <a:solidFill>
                  <a:srgbClr val="0000FF"/>
                </a:solidFill>
              </a:rPr>
              <a:t>Also (</a:t>
            </a:r>
            <a:r>
              <a:rPr lang="en-US" sz="4000" b="1" dirty="0" err="1">
                <a:solidFill>
                  <a:srgbClr val="0000FF"/>
                </a:solidFill>
              </a:rPr>
              <a:t>Dayal</a:t>
            </a:r>
            <a:r>
              <a:rPr lang="en-US" sz="4000" b="1" dirty="0">
                <a:solidFill>
                  <a:srgbClr val="0000FF"/>
                </a:solidFill>
              </a:rPr>
              <a:t> et al. </a:t>
            </a:r>
            <a:r>
              <a:rPr lang="en-US" sz="4000" b="1" dirty="0"/>
              <a:t>2015</a:t>
            </a:r>
            <a:r>
              <a:rPr lang="en-US" sz="4000" b="1" dirty="0">
                <a:solidFill>
                  <a:srgbClr val="0000FF"/>
                </a:solidFill>
              </a:rPr>
              <a:t>) showed that metal-rich, shapeless giant elliptical galaxies</a:t>
            </a:r>
          </a:p>
          <a:p>
            <a:r>
              <a:rPr lang="en-US" sz="4000" b="1" dirty="0">
                <a:solidFill>
                  <a:srgbClr val="0000FF"/>
                </a:solidFill>
              </a:rPr>
              <a:t>   at least twice as massive as the </a:t>
            </a:r>
            <a:r>
              <a:rPr lang="en-US" sz="4000" b="1" dirty="0"/>
              <a:t>MW</a:t>
            </a:r>
            <a:r>
              <a:rPr lang="en-US" sz="4000" b="1" dirty="0">
                <a:solidFill>
                  <a:srgbClr val="0000FF"/>
                </a:solidFill>
              </a:rPr>
              <a:t> can potentially host ten thousand times as</a:t>
            </a:r>
          </a:p>
          <a:p>
            <a:r>
              <a:rPr lang="en-US" sz="4000" b="1" dirty="0">
                <a:solidFill>
                  <a:srgbClr val="0000FF"/>
                </a:solidFill>
              </a:rPr>
              <a:t>   many habitable (Earth-like) planets, making them the most probable </a:t>
            </a:r>
            <a:r>
              <a:rPr lang="en-US" sz="4000" b="1" dirty="0">
                <a:solidFill>
                  <a:srgbClr val="00B050"/>
                </a:solidFill>
              </a:rPr>
              <a:t>cradles of </a:t>
            </a:r>
          </a:p>
          <a:p>
            <a:r>
              <a:rPr lang="en-US" sz="4000" b="1" dirty="0">
                <a:solidFill>
                  <a:srgbClr val="00B050"/>
                </a:solidFill>
              </a:rPr>
              <a:t>   life</a:t>
            </a:r>
            <a:r>
              <a:rPr lang="en-US" sz="4000" b="1" dirty="0">
                <a:solidFill>
                  <a:srgbClr val="0000FF"/>
                </a:solidFill>
              </a:rPr>
              <a:t> in the universe.</a:t>
            </a:r>
          </a:p>
          <a:p>
            <a:endParaRPr lang="en-US" sz="4000" b="1" dirty="0">
              <a:solidFill>
                <a:srgbClr val="0000FF"/>
              </a:solidFill>
            </a:endParaRPr>
          </a:p>
          <a:p>
            <a:r>
              <a:rPr lang="en-US" sz="4000" b="1" dirty="0">
                <a:solidFill>
                  <a:srgbClr val="0000FF"/>
                </a:solidFill>
              </a:rPr>
              <a:t>Bringing together these cosmological considerations on habitable zones, the </a:t>
            </a:r>
          </a:p>
          <a:p>
            <a:r>
              <a:rPr lang="en-US" sz="4000" b="1" i="1" dirty="0">
                <a:solidFill>
                  <a:srgbClr val="0000FF"/>
                </a:solidFill>
              </a:rPr>
              <a:t>    </a:t>
            </a:r>
            <a:r>
              <a:rPr lang="en-US" sz="4000" b="1" dirty="0">
                <a:solidFill>
                  <a:srgbClr val="0000FF"/>
                </a:solidFill>
              </a:rPr>
              <a:t>Stellar Habitable Islands (</a:t>
            </a:r>
            <a:r>
              <a:rPr lang="en-US" sz="4000" b="1" dirty="0"/>
              <a:t>SHI</a:t>
            </a:r>
            <a:r>
              <a:rPr lang="en-US" sz="4000" b="1" dirty="0">
                <a:solidFill>
                  <a:srgbClr val="0000FF"/>
                </a:solidFill>
              </a:rPr>
              <a:t>) and the Galactic Habitable Islands (</a:t>
            </a:r>
            <a:r>
              <a:rPr lang="en-US" sz="4000" b="1" dirty="0"/>
              <a:t>GHI</a:t>
            </a:r>
            <a:r>
              <a:rPr lang="en-US" sz="4000" b="1" dirty="0">
                <a:solidFill>
                  <a:srgbClr val="0000FF"/>
                </a:solidFill>
              </a:rPr>
              <a:t>), we</a:t>
            </a:r>
          </a:p>
          <a:p>
            <a:r>
              <a:rPr lang="en-US" sz="4000" b="1" dirty="0">
                <a:solidFill>
                  <a:srgbClr val="0000FF"/>
                </a:solidFill>
              </a:rPr>
              <a:t>    introduce a concept of </a:t>
            </a:r>
            <a:r>
              <a:rPr lang="en-US" sz="4000" b="1" i="1" dirty="0">
                <a:solidFill>
                  <a:srgbClr val="0000FF"/>
                </a:solidFill>
              </a:rPr>
              <a:t>Cosmic Habitable Islands </a:t>
            </a:r>
            <a:r>
              <a:rPr lang="en-US" sz="4000" b="1" dirty="0">
                <a:solidFill>
                  <a:srgbClr val="0000FF"/>
                </a:solidFill>
              </a:rPr>
              <a:t>(</a:t>
            </a:r>
            <a:r>
              <a:rPr lang="en-US" sz="4000" b="1" dirty="0"/>
              <a:t>CHI</a:t>
            </a:r>
            <a:r>
              <a:rPr lang="en-US" sz="4000" b="1" dirty="0">
                <a:solidFill>
                  <a:srgbClr val="0000FF"/>
                </a:solidFill>
              </a:rPr>
              <a:t>), referring to the location</a:t>
            </a:r>
          </a:p>
          <a:p>
            <a:r>
              <a:rPr lang="en-US" sz="4000" b="1" dirty="0">
                <a:solidFill>
                  <a:srgbClr val="0000FF"/>
                </a:solidFill>
              </a:rPr>
              <a:t>    in our Universe that is most </a:t>
            </a:r>
            <a:r>
              <a:rPr lang="en-US" sz="4000" b="1" dirty="0" err="1">
                <a:solidFill>
                  <a:srgbClr val="0000FF"/>
                </a:solidFill>
              </a:rPr>
              <a:t>favourable</a:t>
            </a:r>
            <a:r>
              <a:rPr lang="en-US" sz="4000" b="1" dirty="0">
                <a:solidFill>
                  <a:srgbClr val="0000FF"/>
                </a:solidFill>
              </a:rPr>
              <a:t> to the development of life.</a:t>
            </a:r>
          </a:p>
        </p:txBody>
      </p:sp>
    </p:spTree>
    <p:extLst>
      <p:ext uri="{BB962C8B-B14F-4D97-AF65-F5344CB8AC3E}">
        <p14:creationId xmlns:p14="http://schemas.microsoft.com/office/powerpoint/2010/main" val="25032911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 txBox="1">
            <a:spLocks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Conclusion</a:t>
            </a:r>
            <a:br>
              <a:rPr lang="en-US" sz="2800" b="1" dirty="0">
                <a:solidFill>
                  <a:srgbClr val="FF0000"/>
                </a:solidFill>
                <a:ea typeface="+mj-ea"/>
                <a:cs typeface="+mj-cs"/>
              </a:rPr>
            </a:br>
            <a:r>
              <a:rPr lang="en-US" sz="2800" b="1" dirty="0">
                <a:solidFill>
                  <a:srgbClr val="0000FF"/>
                </a:solidFill>
                <a:ea typeface="+mj-ea"/>
                <a:cs typeface="+mj-cs"/>
              </a:rPr>
              <a:t>We introduced the idea of S</a:t>
            </a:r>
            <a:r>
              <a:rPr lang="en-US" sz="2800" b="1" dirty="0">
                <a:solidFill>
                  <a:srgbClr val="0000FF"/>
                </a:solidFill>
              </a:rPr>
              <a:t>tellar and Galactic Habitable Islands together with</a:t>
            </a:r>
          </a:p>
          <a:p>
            <a:r>
              <a:rPr lang="en-US" sz="2800" b="1" dirty="0">
                <a:solidFill>
                  <a:srgbClr val="0000FF"/>
                </a:solidFill>
              </a:rPr>
              <a:t>   the Habitable Islands in the Universe</a:t>
            </a:r>
            <a:r>
              <a:rPr lang="en-US" sz="2800" b="1" dirty="0">
                <a:solidFill>
                  <a:srgbClr val="0000FF"/>
                </a:solidFill>
                <a:ea typeface="+mj-ea"/>
                <a:cs typeface="+mj-cs"/>
              </a:rPr>
              <a:t> because, due to various underlying</a:t>
            </a:r>
          </a:p>
          <a:p>
            <a:r>
              <a:rPr lang="en-US" sz="2800" b="1" dirty="0">
                <a:solidFill>
                  <a:srgbClr val="0000FF"/>
                </a:solidFill>
                <a:ea typeface="+mj-ea"/>
                <a:cs typeface="+mj-cs"/>
              </a:rPr>
              <a:t>   factors, life-supporting habitable zones are not distributed </a:t>
            </a:r>
          </a:p>
          <a:p>
            <a:r>
              <a:rPr lang="en-US" sz="2800" b="1" dirty="0">
                <a:solidFill>
                  <a:srgbClr val="0000FF"/>
                </a:solidFill>
                <a:ea typeface="+mj-ea"/>
                <a:cs typeface="+mj-cs"/>
              </a:rPr>
              <a:t>   uniformly throughout space and time in our universe.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ea typeface="+mj-ea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endParaRPr lang="en-US" sz="1400" b="1" dirty="0">
              <a:solidFill>
                <a:srgbClr val="FF0000"/>
              </a:solidFill>
              <a:ea typeface="+mj-ea"/>
              <a:cs typeface="+mj-cs"/>
            </a:endParaRPr>
          </a:p>
          <a:p>
            <a:r>
              <a:rPr lang="en-US" sz="2800" b="1" dirty="0">
                <a:solidFill>
                  <a:srgbClr val="0000FF"/>
                </a:solidFill>
              </a:rPr>
              <a:t>These concepts of Habitable Islands may have little or no significance at all. </a:t>
            </a:r>
          </a:p>
          <a:p>
            <a:endParaRPr lang="en-US" sz="1400" b="1" dirty="0">
              <a:solidFill>
                <a:srgbClr val="0000FF"/>
              </a:solidFill>
            </a:endParaRPr>
          </a:p>
          <a:p>
            <a:r>
              <a:rPr lang="en-US" sz="2800" b="1" dirty="0">
                <a:solidFill>
                  <a:srgbClr val="0000FF"/>
                </a:solidFill>
              </a:rPr>
              <a:t>It should be considered, at best, as a broad framework, allowing us to formulate</a:t>
            </a:r>
          </a:p>
          <a:p>
            <a:r>
              <a:rPr lang="en-US" sz="2800" b="1" dirty="0">
                <a:solidFill>
                  <a:srgbClr val="0000FF"/>
                </a:solidFill>
              </a:rPr>
              <a:t>   our thoughts and knowledge about a very complex phenomenon such as</a:t>
            </a:r>
          </a:p>
          <a:p>
            <a:r>
              <a:rPr lang="en-US" sz="2800" b="1" dirty="0">
                <a:solidFill>
                  <a:srgbClr val="0000FF"/>
                </a:solidFill>
              </a:rPr>
              <a:t>   Life on exoplanets, in galaxy and the universe.</a:t>
            </a:r>
            <a:endParaRPr lang="en-US" sz="2800" dirty="0">
              <a:solidFill>
                <a:srgbClr val="0000FF"/>
              </a:solidFill>
            </a:endParaRPr>
          </a:p>
          <a:p>
            <a:pPr lvl="0">
              <a:spcBef>
                <a:spcPct val="0"/>
              </a:spcBef>
              <a:defRPr/>
            </a:pPr>
            <a:endParaRPr lang="en-US" sz="1600" b="1" dirty="0">
              <a:solidFill>
                <a:srgbClr val="FF0000"/>
              </a:solidFill>
              <a:ea typeface="+mj-ea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r>
              <a:rPr lang="en-US" sz="2800" b="1" dirty="0">
                <a:solidFill>
                  <a:srgbClr val="0000F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The motivation for our work is to investigate how, and to what extent, the</a:t>
            </a:r>
          </a:p>
          <a:p>
            <a:pPr lvl="0">
              <a:spcBef>
                <a:spcPct val="0"/>
              </a:spcBef>
              <a:defRPr/>
            </a:pPr>
            <a:r>
              <a:rPr lang="en-US" sz="2800" b="1" dirty="0">
                <a:solidFill>
                  <a:srgbClr val="0000F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 consideration of these Habitable Islands can assist in developing effective </a:t>
            </a:r>
          </a:p>
          <a:p>
            <a:pPr lvl="0">
              <a:spcBef>
                <a:spcPct val="0"/>
              </a:spcBef>
              <a:defRPr/>
            </a:pPr>
            <a:r>
              <a:rPr lang="en-US" sz="2800" b="1" dirty="0">
                <a:solidFill>
                  <a:srgbClr val="0000F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 strategies for the search for extraterrestrial intelligence (</a:t>
            </a:r>
            <a:r>
              <a:rPr lang="en-US" sz="2800" b="1" dirty="0">
                <a:ea typeface="Calibri" panose="020F0502020204030204" pitchFamily="34" charset="0"/>
                <a:cs typeface="Times New Roman" panose="02020603050405020304" pitchFamily="18" charset="0"/>
              </a:rPr>
              <a:t>SETI</a:t>
            </a:r>
            <a:r>
              <a:rPr lang="en-US" sz="2800" b="1" dirty="0">
                <a:solidFill>
                  <a:srgbClr val="0000F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), not only in the</a:t>
            </a:r>
          </a:p>
          <a:p>
            <a:pPr lvl="0">
              <a:spcBef>
                <a:spcPct val="0"/>
              </a:spcBef>
              <a:defRPr/>
            </a:pPr>
            <a:r>
              <a:rPr lang="en-US" sz="2800" b="1" dirty="0">
                <a:solidFill>
                  <a:srgbClr val="0000F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 neighborhood of our galaxy but in the entire universe from a complementary</a:t>
            </a:r>
          </a:p>
          <a:p>
            <a:pPr lvl="0">
              <a:spcBef>
                <a:spcPct val="0"/>
              </a:spcBef>
              <a:defRPr/>
            </a:pPr>
            <a:r>
              <a:rPr lang="en-US" sz="2800" b="1" dirty="0">
                <a:solidFill>
                  <a:srgbClr val="0000F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 and integrated perspective.</a:t>
            </a:r>
            <a:endParaRPr lang="es-PE" sz="2000" b="1" dirty="0">
              <a:solidFill>
                <a:srgbClr val="0000FF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4881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3">
            <a:extLst>
              <a:ext uri="{FF2B5EF4-FFF2-40B4-BE49-F238E27FC236}">
                <a16:creationId xmlns:a16="http://schemas.microsoft.com/office/drawing/2014/main" id="{328EC298-7CE7-4A61-9188-71E4C8249973}"/>
              </a:ext>
            </a:extLst>
          </p:cNvPr>
          <p:cNvGrpSpPr>
            <a:grpSpLocks/>
          </p:cNvGrpSpPr>
          <p:nvPr/>
        </p:nvGrpSpPr>
        <p:grpSpPr bwMode="auto">
          <a:xfrm>
            <a:off x="1904638" y="3600000"/>
            <a:ext cx="8537575" cy="1938339"/>
            <a:chOff x="217" y="1046"/>
            <a:chExt cx="5378" cy="1221"/>
          </a:xfrm>
        </p:grpSpPr>
        <p:sp>
          <p:nvSpPr>
            <p:cNvPr id="10" name="AutoShape 4">
              <a:extLst>
                <a:ext uri="{FF2B5EF4-FFF2-40B4-BE49-F238E27FC236}">
                  <a16:creationId xmlns:a16="http://schemas.microsoft.com/office/drawing/2014/main" id="{048F2710-F3EF-47FA-8213-A0C49A78DB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" y="1053"/>
              <a:ext cx="159" cy="159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b="1" dirty="0">
                <a:solidFill>
                  <a:srgbClr val="FFFF00"/>
                </a:solidFill>
                <a:latin typeface="Comic Sans MS" pitchFamily="66" charset="0"/>
              </a:endParaRPr>
            </a:p>
          </p:txBody>
        </p:sp>
        <p:sp>
          <p:nvSpPr>
            <p:cNvPr id="11" name="Rectangle 5">
              <a:extLst>
                <a:ext uri="{FF2B5EF4-FFF2-40B4-BE49-F238E27FC236}">
                  <a16:creationId xmlns:a16="http://schemas.microsoft.com/office/drawing/2014/main" id="{CBCD330B-63B8-4C47-88A4-99B7A46A29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" y="1046"/>
              <a:ext cx="5115" cy="1221"/>
            </a:xfrm>
            <a:prstGeom prst="rect">
              <a:avLst/>
            </a:prstGeom>
            <a:solidFill>
              <a:schemeClr val="tx1">
                <a:alpha val="7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 numCol="1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2400" b="1" dirty="0">
                  <a:solidFill>
                    <a:srgbClr val="FFFF00"/>
                  </a:solidFill>
                  <a:latin typeface="Comic Sans MS" pitchFamily="66" charset="0"/>
                </a:rPr>
                <a:t>This talk incorporates results from some research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 b="1" dirty="0">
                <a:solidFill>
                  <a:srgbClr val="FFFF00"/>
                </a:solidFill>
                <a:latin typeface="Comic Sans MS" pitchFamily="66" charset="0"/>
              </a:endParaRP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2400" b="1" dirty="0">
                  <a:solidFill>
                    <a:srgbClr val="FFFF00"/>
                  </a:solidFill>
                  <a:latin typeface="Comic Sans MS" pitchFamily="66" charset="0"/>
                </a:rPr>
                <a:t>projects supported by the InCosmiCon Research 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 b="1" dirty="0">
                <a:solidFill>
                  <a:srgbClr val="FFFF00"/>
                </a:solidFill>
                <a:latin typeface="Comic Sans MS" pitchFamily="66" charset="0"/>
              </a:endParaRP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2400" b="1" dirty="0" err="1">
                  <a:solidFill>
                    <a:srgbClr val="FFFF00"/>
                  </a:solidFill>
                  <a:latin typeface="Comic Sans MS" pitchFamily="66" charset="0"/>
                </a:rPr>
                <a:t>Center</a:t>
              </a:r>
              <a:r>
                <a:rPr lang="en-GB" sz="2400" b="1" dirty="0">
                  <a:solidFill>
                    <a:srgbClr val="FFFF00"/>
                  </a:solidFill>
                  <a:latin typeface="Comic Sans MS" pitchFamily="66" charset="0"/>
                </a:rPr>
                <a:t> at the University of Insubria (Italy)</a:t>
              </a:r>
              <a:endParaRPr lang="en-US" sz="2400" b="1" dirty="0">
                <a:solidFill>
                  <a:srgbClr val="FFFF00"/>
                </a:solidFill>
                <a:latin typeface="Comic Sans MS" pitchFamily="66" charset="0"/>
              </a:endParaRPr>
            </a:p>
          </p:txBody>
        </p:sp>
      </p:grpSp>
      <p:pic>
        <p:nvPicPr>
          <p:cNvPr id="4" name="Immagine 3" descr="Immagine che contiene testo, Elementi grafici, grafica, Carattere&#10;&#10;Descrizione generata automaticamente">
            <a:extLst>
              <a:ext uri="{FF2B5EF4-FFF2-40B4-BE49-F238E27FC236}">
                <a16:creationId xmlns:a16="http://schemas.microsoft.com/office/drawing/2014/main" id="{F2498B65-C914-103D-0D09-7521F8599D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52" y="0"/>
            <a:ext cx="12154296" cy="2948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906989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or qué las líneas de Nazca tienen forma de pájaro? Esta es la solución al  misteri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05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1 Título"/>
          <p:cNvSpPr txBox="1">
            <a:spLocks/>
          </p:cNvSpPr>
          <p:nvPr/>
        </p:nvSpPr>
        <p:spPr>
          <a:xfrm>
            <a:off x="0" y="0"/>
            <a:ext cx="9144000" cy="60198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                                    </a:t>
            </a:r>
            <a:r>
              <a:rPr kumimoji="0" lang="en-US" sz="4400" b="1" i="0" u="sng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ea typeface="+mj-ea"/>
                <a:cs typeface="+mj-cs"/>
              </a:rPr>
              <a:t>CONTENTS</a:t>
            </a:r>
            <a:b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ea typeface="+mj-ea"/>
                <a:cs typeface="+mj-cs"/>
              </a:rPr>
            </a:br>
            <a:b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ea typeface="+mj-ea"/>
                <a:cs typeface="+mj-cs"/>
              </a:rPr>
            </a:b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ea typeface="+mj-ea"/>
                <a:cs typeface="+mj-cs"/>
              </a:rPr>
              <a:t>I.  HISTORY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ea typeface="+mj-ea"/>
                <a:cs typeface="+mj-cs"/>
              </a:rPr>
              <a:t> AND </a:t>
            </a:r>
            <a:r>
              <a:rPr lang="en-US" sz="4000" b="1" dirty="0">
                <a:solidFill>
                  <a:srgbClr val="0000FF"/>
                </a:solidFill>
                <a:ea typeface="+mj-ea"/>
                <a:cs typeface="+mj-cs"/>
              </a:rPr>
              <a:t>PROJECT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ea typeface="+mj-ea"/>
                <a:cs typeface="+mj-cs"/>
              </a:rPr>
              <a:t>S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4000" b="1" dirty="0">
              <a:solidFill>
                <a:srgbClr val="7030A0"/>
              </a:solidFill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srgbClr val="0000FF"/>
                </a:solidFill>
                <a:ea typeface="+mj-ea"/>
                <a:cs typeface="+mj-cs"/>
              </a:rPr>
              <a:t>II. HABITABLE ISLANDS IN THE UNIVERSE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2800" b="1" dirty="0">
              <a:solidFill>
                <a:srgbClr val="0000FF"/>
              </a:solidFill>
              <a:ea typeface="+mj-ea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endParaRPr lang="es-ES" sz="2800" dirty="0">
              <a:solidFill>
                <a:srgbClr val="3333FF"/>
              </a:solidFill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endParaRPr lang="es-ES" altLang="zh-TW" sz="2800" dirty="0">
              <a:solidFill>
                <a:srgbClr val="3333FF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2800" b="0" i="0" u="none" strike="noStrike" kern="120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8864222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 txBox="1">
            <a:spLocks/>
          </p:cNvSpPr>
          <p:nvPr/>
        </p:nvSpPr>
        <p:spPr>
          <a:xfrm>
            <a:off x="0" y="0"/>
            <a:ext cx="12192000" cy="60198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571500" lvl="0" indent="-571500">
              <a:spcBef>
                <a:spcPct val="0"/>
              </a:spcBef>
              <a:buAutoNum type="romanUcPeriod"/>
              <a:defRPr/>
            </a:pPr>
            <a:r>
              <a:rPr lang="en-US" sz="3000" b="1" dirty="0">
                <a:solidFill>
                  <a:srgbClr val="FF0000"/>
                </a:solidFill>
                <a:ea typeface="+mj-ea"/>
                <a:cs typeface="+mj-cs"/>
              </a:rPr>
              <a:t>History: formation</a:t>
            </a:r>
            <a:r>
              <a:rPr kumimoji="0" lang="en-US" sz="3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j-ea"/>
                <a:cs typeface="+mj-cs"/>
              </a:rPr>
              <a:t> of the group</a:t>
            </a:r>
            <a:endParaRPr lang="en-US" sz="2800" b="1" dirty="0">
              <a:solidFill>
                <a:srgbClr val="FF0000"/>
              </a:solidFill>
              <a:ea typeface="+mj-ea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r>
              <a:rPr lang="en-US" sz="2800" b="1" noProof="0" dirty="0">
                <a:solidFill>
                  <a:srgbClr val="0000FF"/>
                </a:solidFill>
                <a:ea typeface="+mj-ea"/>
                <a:cs typeface="+mj-cs"/>
              </a:rPr>
              <a:t>I</a:t>
            </a:r>
            <a:r>
              <a:rPr lang="en-US" sz="2800" b="1" dirty="0">
                <a:solidFill>
                  <a:srgbClr val="0000FF"/>
                </a:solidFill>
                <a:ea typeface="+mj-ea"/>
                <a:cs typeface="+mj-cs"/>
              </a:rPr>
              <a:t>n April </a:t>
            </a:r>
            <a:r>
              <a:rPr lang="en-US" sz="2800" b="1" dirty="0">
                <a:ea typeface="+mj-ea"/>
                <a:cs typeface="+mj-cs"/>
              </a:rPr>
              <a:t>2017</a:t>
            </a:r>
            <a:r>
              <a:rPr lang="en-US" sz="2800" b="1" dirty="0">
                <a:solidFill>
                  <a:srgbClr val="0000FF"/>
                </a:solidFill>
                <a:ea typeface="+mj-ea"/>
                <a:cs typeface="+mj-cs"/>
              </a:rPr>
              <a:t> professors </a:t>
            </a:r>
            <a:r>
              <a:rPr lang="en-US" sz="2800" b="1" dirty="0">
                <a:ea typeface="+mj-ea"/>
                <a:cs typeface="+mj-cs"/>
              </a:rPr>
              <a:t>C. </a:t>
            </a:r>
            <a:r>
              <a:rPr lang="en-US" sz="2800" b="1" dirty="0" err="1">
                <a:ea typeface="+mj-ea"/>
                <a:cs typeface="+mj-cs"/>
              </a:rPr>
              <a:t>Maccone</a:t>
            </a:r>
            <a:r>
              <a:rPr lang="en-US" sz="2800" b="1" dirty="0">
                <a:solidFill>
                  <a:srgbClr val="0000FF"/>
                </a:solidFill>
                <a:ea typeface="+mj-ea"/>
                <a:cs typeface="+mj-cs"/>
              </a:rPr>
              <a:t>, </a:t>
            </a:r>
            <a:r>
              <a:rPr lang="en-US" sz="2800" b="1" dirty="0">
                <a:ea typeface="+mj-ea"/>
                <a:cs typeface="+mj-cs"/>
              </a:rPr>
              <a:t>J. G. </a:t>
            </a:r>
            <a:r>
              <a:rPr lang="en-US" sz="2800" b="1" dirty="0" err="1">
                <a:ea typeface="+mj-ea"/>
                <a:cs typeface="+mj-cs"/>
              </a:rPr>
              <a:t>Funes</a:t>
            </a:r>
            <a:r>
              <a:rPr lang="en-US" sz="2800" b="1" dirty="0">
                <a:solidFill>
                  <a:srgbClr val="0000FF"/>
                </a:solidFill>
                <a:ea typeface="+mj-ea"/>
                <a:cs typeface="+mj-cs"/>
              </a:rPr>
              <a:t>, </a:t>
            </a:r>
            <a:r>
              <a:rPr lang="en-US" sz="2800" b="1" dirty="0">
                <a:ea typeface="+mj-ea"/>
                <a:cs typeface="+mj-cs"/>
              </a:rPr>
              <a:t>P. </a:t>
            </a:r>
            <a:r>
              <a:rPr lang="en-US" sz="2800" b="1" dirty="0" err="1">
                <a:ea typeface="+mj-ea"/>
                <a:cs typeface="+mj-cs"/>
              </a:rPr>
              <a:t>Musso</a:t>
            </a:r>
            <a:r>
              <a:rPr lang="en-US" sz="2800" b="1" dirty="0">
                <a:ea typeface="+mj-ea"/>
                <a:cs typeface="+mj-cs"/>
              </a:rPr>
              <a:t> </a:t>
            </a:r>
            <a:r>
              <a:rPr lang="en-US" sz="2800" b="1" dirty="0">
                <a:solidFill>
                  <a:srgbClr val="0000FF"/>
                </a:solidFill>
                <a:ea typeface="+mj-ea"/>
                <a:cs typeface="+mj-cs"/>
              </a:rPr>
              <a:t>and other astronomers</a:t>
            </a:r>
          </a:p>
          <a:p>
            <a:pPr lvl="0">
              <a:spcBef>
                <a:spcPct val="0"/>
              </a:spcBef>
              <a:defRPr/>
            </a:pPr>
            <a:r>
              <a:rPr lang="en-US" sz="2800" b="1" dirty="0">
                <a:solidFill>
                  <a:srgbClr val="0000FF"/>
                </a:solidFill>
                <a:ea typeface="+mj-ea"/>
                <a:cs typeface="+mj-cs"/>
              </a:rPr>
              <a:t>    visited our university and our astronomy group.</a:t>
            </a:r>
          </a:p>
          <a:p>
            <a:pPr lvl="0">
              <a:spcBef>
                <a:spcPct val="0"/>
              </a:spcBef>
              <a:defRPr/>
            </a:pPr>
            <a:r>
              <a:rPr lang="en-US" sz="2800" b="1" dirty="0">
                <a:solidFill>
                  <a:srgbClr val="0000FF"/>
                </a:solidFill>
                <a:ea typeface="+mj-ea"/>
                <a:cs typeface="+mj-cs"/>
              </a:rPr>
              <a:t>This visit was a spark to form the astrobiology group and </a:t>
            </a:r>
          </a:p>
          <a:p>
            <a:pPr lvl="0">
              <a:spcBef>
                <a:spcPct val="0"/>
              </a:spcBef>
              <a:defRPr/>
            </a:pPr>
            <a:r>
              <a:rPr lang="en-US" sz="2800" b="1" dirty="0">
                <a:solidFill>
                  <a:srgbClr val="0000FF"/>
                </a:solidFill>
                <a:ea typeface="+mj-ea"/>
                <a:cs typeface="+mj-cs"/>
              </a:rPr>
              <a:t>   then organize a school dedicated to astrobiology and </a:t>
            </a:r>
          </a:p>
          <a:p>
            <a:pPr lvl="0">
              <a:spcBef>
                <a:spcPct val="0"/>
              </a:spcBef>
              <a:defRPr/>
            </a:pPr>
            <a:r>
              <a:rPr lang="en-US" sz="2800" b="1" dirty="0">
                <a:solidFill>
                  <a:srgbClr val="0000FF"/>
                </a:solidFill>
                <a:ea typeface="+mj-ea"/>
                <a:cs typeface="+mj-cs"/>
              </a:rPr>
              <a:t>   series of seminars on the subject.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07594"/>
            <a:ext cx="8477330" cy="4030013"/>
          </a:xfrm>
          <a:prstGeom prst="rect">
            <a:avLst/>
          </a:prstGeom>
        </p:spPr>
      </p:pic>
      <p:pic>
        <p:nvPicPr>
          <p:cNvPr id="4" name="Picture 2" descr="Nenhuma descrição de foto disponível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7330" y="1300766"/>
            <a:ext cx="3714670" cy="5557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13 Elipse"/>
          <p:cNvSpPr/>
          <p:nvPr/>
        </p:nvSpPr>
        <p:spPr>
          <a:xfrm>
            <a:off x="8359771" y="2665925"/>
            <a:ext cx="2844000" cy="47839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754295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 txBox="1">
            <a:spLocks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sz="30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History: Peruvian SETI group</a:t>
            </a:r>
            <a:b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j-ea"/>
                <a:cs typeface="+mj-cs"/>
              </a:rPr>
            </a:b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j-ea"/>
                <a:cs typeface="+mj-cs"/>
              </a:rPr>
              <a:t>d</a:t>
            </a:r>
            <a:b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j-ea"/>
                <a:cs typeface="+mj-cs"/>
              </a:rPr>
            </a:b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uLnTx/>
                <a:uFillTx/>
                <a:latin typeface="Calibri" panose="020F0502020204030204" pitchFamily="34" charset="0"/>
                <a:ea typeface="+mj-ea"/>
                <a:cs typeface="Times New Roman" panose="02020603050405020304" pitchFamily="18" charset="0"/>
              </a:rPr>
              <a:t>Since</a:t>
            </a:r>
            <a:r>
              <a:rPr lang="en-US" sz="2800" b="1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2020</a:t>
            </a:r>
            <a:r>
              <a:rPr lang="en-US" sz="2800" b="1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we are member of </a:t>
            </a:r>
            <a:r>
              <a:rPr lang="en-US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IAA SETI </a:t>
            </a:r>
            <a:r>
              <a:rPr lang="en-US" sz="2800" b="1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 after </a:t>
            </a:r>
            <a:r>
              <a:rPr lang="en-GB" sz="2800" b="1" dirty="0">
                <a:solidFill>
                  <a:srgbClr val="0000FF"/>
                </a:solidFill>
                <a:effectLst/>
                <a:ea typeface="PMingLiU" panose="02020500000000000000" pitchFamily="18" charset="-120"/>
              </a:rPr>
              <a:t>the Covid pandemic, </a:t>
            </a:r>
          </a:p>
          <a:p>
            <a:pPr lvl="0">
              <a:spcBef>
                <a:spcPct val="0"/>
              </a:spcBef>
              <a:defRPr/>
            </a:pPr>
            <a:r>
              <a:rPr lang="en-GB" sz="2800" b="1" dirty="0">
                <a:solidFill>
                  <a:srgbClr val="0000FF"/>
                </a:solidFill>
                <a:ea typeface="PMingLiU" panose="02020500000000000000" pitchFamily="18" charset="-120"/>
              </a:rPr>
              <a:t>   </a:t>
            </a:r>
            <a:r>
              <a:rPr lang="en-GB" sz="2800" b="1" dirty="0">
                <a:solidFill>
                  <a:srgbClr val="0000FF"/>
                </a:solidFill>
                <a:effectLst/>
                <a:ea typeface="PMingLiU" panose="02020500000000000000" pitchFamily="18" charset="-120"/>
              </a:rPr>
              <a:t>we are now resuming </a:t>
            </a:r>
            <a:r>
              <a:rPr lang="en-GB" sz="2800" b="1" dirty="0">
                <a:solidFill>
                  <a:srgbClr val="0000FF"/>
                </a:solidFill>
                <a:ea typeface="PMingLiU" panose="02020500000000000000" pitchFamily="18" charset="-120"/>
              </a:rPr>
              <a:t>our </a:t>
            </a:r>
            <a:r>
              <a:rPr lang="en-GB" sz="2800" b="1" dirty="0">
                <a:solidFill>
                  <a:srgbClr val="0000FF"/>
                </a:solidFill>
                <a:effectLst/>
                <a:ea typeface="PMingLiU" panose="02020500000000000000" pitchFamily="18" charset="-120"/>
              </a:rPr>
              <a:t> project, which </a:t>
            </a:r>
            <a:r>
              <a:rPr lang="en-US" sz="2800" b="1" dirty="0">
                <a:solidFill>
                  <a:srgbClr val="0000FF"/>
                </a:solidFill>
                <a:effectLst/>
                <a:ea typeface="PMingLiU" panose="02020500000000000000" pitchFamily="18" charset="-120"/>
              </a:rPr>
              <a:t>moves along three main </a:t>
            </a:r>
          </a:p>
          <a:p>
            <a:pPr lvl="0">
              <a:spcBef>
                <a:spcPct val="0"/>
              </a:spcBef>
              <a:defRPr/>
            </a:pPr>
            <a:r>
              <a:rPr lang="en-US" sz="2800" b="1" dirty="0">
                <a:solidFill>
                  <a:srgbClr val="0000FF"/>
                </a:solidFill>
                <a:ea typeface="PMingLiU" panose="02020500000000000000" pitchFamily="18" charset="-120"/>
              </a:rPr>
              <a:t>   </a:t>
            </a:r>
            <a:r>
              <a:rPr lang="en-US" sz="2800" b="1" dirty="0">
                <a:solidFill>
                  <a:srgbClr val="0000FF"/>
                </a:solidFill>
                <a:effectLst/>
                <a:ea typeface="PMingLiU" panose="02020500000000000000" pitchFamily="18" charset="-120"/>
              </a:rPr>
              <a:t>lines:</a:t>
            </a:r>
          </a:p>
          <a:p>
            <a:pPr lvl="0">
              <a:spcBef>
                <a:spcPct val="0"/>
              </a:spcBef>
              <a:defRPr/>
            </a:pPr>
            <a:endParaRPr lang="en-GB" sz="2800" b="1" dirty="0">
              <a:solidFill>
                <a:srgbClr val="0000FF"/>
              </a:solidFill>
              <a:effectLst/>
              <a:ea typeface="PMingLiU" panose="02020500000000000000" pitchFamily="18" charset="-120"/>
            </a:endParaRPr>
          </a:p>
          <a:p>
            <a:pPr marL="514350" lvl="0" indent="-514350">
              <a:spcBef>
                <a:spcPct val="0"/>
              </a:spcBef>
              <a:buFont typeface="+mj-lt"/>
              <a:buAutoNum type="arabicParenR"/>
              <a:defRPr/>
            </a:pPr>
            <a:r>
              <a:rPr lang="en-US" sz="2800" b="1" dirty="0">
                <a:solidFill>
                  <a:srgbClr val="0000FF"/>
                </a:solidFill>
                <a:effectLst/>
                <a:ea typeface="PMingLiU" panose="02020500000000000000" pitchFamily="18" charset="-120"/>
              </a:rPr>
              <a:t>The astronomical observatory of San Marcos National University in Cusco</a:t>
            </a:r>
            <a:r>
              <a:rPr lang="en-US" sz="2800" b="1" dirty="0">
                <a:solidFill>
                  <a:srgbClr val="0000FF"/>
                </a:solidFill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</a:t>
            </a:r>
            <a:r>
              <a:rPr lang="en-US" sz="2800" b="1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</a:t>
            </a:r>
          </a:p>
          <a:p>
            <a:pPr lvl="0">
              <a:spcBef>
                <a:spcPct val="0"/>
              </a:spcBef>
              <a:defRPr/>
            </a:pPr>
            <a:r>
              <a:rPr lang="en-US" sz="2800" b="1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en-US" sz="2800" b="1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recently inaugurated and our main objective is to present a project to the</a:t>
            </a:r>
          </a:p>
          <a:p>
            <a:pPr lvl="0">
              <a:spcBef>
                <a:spcPct val="0"/>
              </a:spcBef>
              <a:defRPr/>
            </a:pPr>
            <a:r>
              <a:rPr lang="en-US" sz="2800" b="1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2800" b="1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Peruvian funding scientific institution (</a:t>
            </a:r>
            <a:r>
              <a:rPr lang="en-US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CONCYTEC</a:t>
            </a:r>
            <a:r>
              <a:rPr lang="en-US" sz="2800" b="1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for the acquisition of a  </a:t>
            </a:r>
          </a:p>
          <a:p>
            <a:pPr lvl="0">
              <a:spcBef>
                <a:spcPct val="0"/>
              </a:spcBef>
              <a:defRPr/>
            </a:pPr>
            <a:r>
              <a:rPr lang="en-US" sz="2800" b="1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2800" b="1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medium-sized optical telescope to be part of a global network of modest-sized</a:t>
            </a:r>
          </a:p>
          <a:p>
            <a:pPr lvl="0">
              <a:spcBef>
                <a:spcPct val="0"/>
              </a:spcBef>
              <a:defRPr/>
            </a:pPr>
            <a:r>
              <a:rPr lang="en-US" sz="2800" b="1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2800" b="1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Optical </a:t>
            </a:r>
            <a:r>
              <a:rPr lang="en-US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SETI</a:t>
            </a:r>
            <a:r>
              <a:rPr lang="en-US" sz="2800" b="1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observatories. </a:t>
            </a:r>
          </a:p>
          <a:p>
            <a:pPr lvl="0">
              <a:spcBef>
                <a:spcPct val="0"/>
              </a:spcBef>
              <a:defRPr/>
            </a:pPr>
            <a:endParaRPr lang="en-US" sz="1200" b="1" dirty="0">
              <a:solidFill>
                <a:srgbClr val="0000FF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Bef>
                <a:spcPct val="0"/>
              </a:spcBef>
              <a:defRPr/>
            </a:pPr>
            <a:r>
              <a:rPr lang="en-US" sz="2800" b="1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This effort will be carried out in collaboration with the </a:t>
            </a:r>
            <a:r>
              <a:rPr lang="en-US" sz="28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InCosmiCon</a:t>
            </a:r>
            <a:r>
              <a:rPr lang="en-US" sz="2800" b="1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research </a:t>
            </a:r>
          </a:p>
          <a:p>
            <a:pPr lvl="0">
              <a:spcBef>
                <a:spcPct val="0"/>
              </a:spcBef>
              <a:defRPr/>
            </a:pPr>
            <a:r>
              <a:rPr lang="en-US" sz="2800" b="1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center at the </a:t>
            </a:r>
            <a:r>
              <a:rPr lang="en-US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University of Insubria </a:t>
            </a:r>
            <a:r>
              <a:rPr lang="en-US" sz="2800" b="1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Italy. </a:t>
            </a:r>
          </a:p>
          <a:p>
            <a:pPr lvl="0">
              <a:spcBef>
                <a:spcPct val="0"/>
              </a:spcBef>
              <a:defRPr/>
            </a:pPr>
            <a:endParaRPr lang="en-US" sz="1200" b="1" dirty="0">
              <a:solidFill>
                <a:srgbClr val="0000FF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Bef>
                <a:spcPct val="0"/>
              </a:spcBef>
              <a:defRPr/>
            </a:pPr>
            <a:r>
              <a:rPr lang="en-US" sz="2800" b="1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This project (if successful) will allow the modest-sized </a:t>
            </a:r>
            <a:r>
              <a:rPr lang="en-US" sz="2800" b="1" dirty="0">
                <a:solidFill>
                  <a:srgbClr val="0000FF"/>
                </a:solidFill>
              </a:rPr>
              <a:t>Optical </a:t>
            </a:r>
            <a:r>
              <a:rPr lang="es-PE" sz="2800" b="1" dirty="0"/>
              <a:t>SETI</a:t>
            </a:r>
            <a:r>
              <a:rPr lang="es-PE" sz="2800" b="1" dirty="0">
                <a:solidFill>
                  <a:srgbClr val="0000FF"/>
                </a:solidFill>
              </a:rPr>
              <a:t> </a:t>
            </a:r>
            <a:r>
              <a:rPr lang="en-US" sz="2800" b="1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access to the</a:t>
            </a:r>
          </a:p>
          <a:p>
            <a:pPr lvl="0">
              <a:spcBef>
                <a:spcPct val="0"/>
              </a:spcBef>
              <a:defRPr/>
            </a:pPr>
            <a:r>
              <a:rPr lang="en-US" sz="2800" b="1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sky of the southern hemisphere.</a:t>
            </a:r>
            <a:endParaRPr lang="es-PE" sz="2800" b="1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4C07F788-0F3D-4EEF-1983-E781C2421F84}"/>
              </a:ext>
            </a:extLst>
          </p:cNvPr>
          <p:cNvSpPr txBox="1"/>
          <p:nvPr/>
        </p:nvSpPr>
        <p:spPr>
          <a:xfrm>
            <a:off x="2961640" y="3208774"/>
            <a:ext cx="62077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 - </a:t>
            </a:r>
            <a:r>
              <a:rPr lang="it-IT" dirty="0" err="1"/>
              <a:t>Astrobiology</a:t>
            </a:r>
            <a:r>
              <a:rPr lang="it-IT" dirty="0"/>
              <a:t> and SETI in Peru. </a:t>
            </a:r>
            <a:r>
              <a:rPr lang="it-IT" dirty="0" err="1"/>
              <a:t>Recent</a:t>
            </a:r>
            <a:r>
              <a:rPr lang="it-IT" dirty="0"/>
              <a:t> and future </a:t>
            </a:r>
            <a:r>
              <a:rPr lang="it-IT" dirty="0" err="1"/>
              <a:t>advances</a:t>
            </a:r>
            <a:endParaRPr lang="it-IT" dirty="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1F8790C4-D5C8-25FB-D169-80BB64F5C7A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9110" y="73375"/>
            <a:ext cx="1712890" cy="1712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0200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 txBox="1">
            <a:spLocks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lvl="0">
              <a:spcBef>
                <a:spcPct val="0"/>
              </a:spcBef>
              <a:defRPr/>
            </a:pPr>
            <a:r>
              <a:rPr lang="en-US" sz="2800" b="1" dirty="0">
                <a:solidFill>
                  <a:srgbClr val="0000FF"/>
                </a:solidFill>
                <a:latin typeface="Calibri" panose="020F050202020403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2)  The application for the creation of </a:t>
            </a:r>
            <a:r>
              <a:rPr lang="en-US" sz="2800" b="1" dirty="0">
                <a:solidFill>
                  <a:srgbClr val="0000FF"/>
                </a:solidFill>
                <a:effectLst/>
                <a:ea typeface="PMingLiU" panose="02020500000000000000" pitchFamily="18" charset="-120"/>
              </a:rPr>
              <a:t>the first Peruvian School of </a:t>
            </a:r>
          </a:p>
          <a:p>
            <a:pPr lvl="0">
              <a:spcBef>
                <a:spcPct val="0"/>
              </a:spcBef>
              <a:defRPr/>
            </a:pPr>
            <a:r>
              <a:rPr lang="en-US" sz="2800" b="1" dirty="0">
                <a:solidFill>
                  <a:srgbClr val="0000FF"/>
                </a:solidFill>
                <a:ea typeface="PMingLiU" panose="02020500000000000000" pitchFamily="18" charset="-120"/>
              </a:rPr>
              <a:t>    </a:t>
            </a:r>
            <a:r>
              <a:rPr lang="en-US" sz="2800" b="1" dirty="0">
                <a:solidFill>
                  <a:srgbClr val="0000FF"/>
                </a:solidFill>
                <a:effectLst/>
                <a:ea typeface="PMingLiU" panose="02020500000000000000" pitchFamily="18" charset="-120"/>
              </a:rPr>
              <a:t>Astronomy and Space Science at the San Marcos National University</a:t>
            </a:r>
          </a:p>
          <a:p>
            <a:pPr lvl="0">
              <a:spcBef>
                <a:spcPct val="0"/>
              </a:spcBef>
              <a:defRPr/>
            </a:pPr>
            <a:r>
              <a:rPr lang="en-US" sz="2800" b="1" dirty="0">
                <a:solidFill>
                  <a:srgbClr val="0000FF"/>
                </a:solidFill>
                <a:ea typeface="PMingLiU" panose="02020500000000000000" pitchFamily="18" charset="-120"/>
              </a:rPr>
              <a:t>   </a:t>
            </a:r>
            <a:r>
              <a:rPr lang="en-US" sz="2800" b="1" dirty="0">
                <a:solidFill>
                  <a:srgbClr val="0000FF"/>
                </a:solidFill>
                <a:effectLst/>
                <a:ea typeface="PMingLiU" panose="02020500000000000000" pitchFamily="18" charset="-120"/>
              </a:rPr>
              <a:t> in Lima,</a:t>
            </a:r>
            <a:r>
              <a:rPr lang="en-US" sz="2800" b="1" dirty="0">
                <a:solidFill>
                  <a:srgbClr val="0000FF"/>
                </a:solidFill>
                <a:latin typeface="Calibri" panose="020F050202020403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 has already been submitted to the dean of our department.</a:t>
            </a:r>
          </a:p>
          <a:p>
            <a:pPr lvl="0">
              <a:spcBef>
                <a:spcPct val="0"/>
              </a:spcBef>
              <a:defRPr/>
            </a:pPr>
            <a:endParaRPr lang="en-US" sz="1200" b="1" dirty="0">
              <a:solidFill>
                <a:srgbClr val="0000FF"/>
              </a:solidFill>
              <a:latin typeface="Calibri" panose="020F0502020204030204" pitchFamily="34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lvl="0">
              <a:spcBef>
                <a:spcPct val="0"/>
              </a:spcBef>
              <a:defRPr/>
            </a:pPr>
            <a:r>
              <a:rPr lang="en-US" sz="2800" b="1" dirty="0">
                <a:solidFill>
                  <a:srgbClr val="0000FF"/>
                </a:solidFill>
                <a:effectLst/>
                <a:ea typeface="PMingLiU" panose="02020500000000000000" pitchFamily="18" charset="-120"/>
              </a:rPr>
              <a:t>   Astrobiology and SETI will be one of the main programs of the school. </a:t>
            </a:r>
          </a:p>
          <a:p>
            <a:pPr lvl="0">
              <a:spcBef>
                <a:spcPct val="0"/>
              </a:spcBef>
              <a:defRPr/>
            </a:pPr>
            <a:endParaRPr lang="en-US" sz="1200" b="1" dirty="0">
              <a:solidFill>
                <a:srgbClr val="0000FF"/>
              </a:solidFill>
              <a:effectLst/>
              <a:ea typeface="PMingLiU" panose="02020500000000000000" pitchFamily="18" charset="-120"/>
            </a:endParaRPr>
          </a:p>
          <a:p>
            <a:pPr lvl="0">
              <a:spcBef>
                <a:spcPct val="0"/>
              </a:spcBef>
              <a:defRPr/>
            </a:pPr>
            <a:r>
              <a:rPr lang="en-US" sz="2800" b="1" dirty="0">
                <a:solidFill>
                  <a:srgbClr val="0000FF"/>
                </a:solidFill>
                <a:effectLst/>
                <a:ea typeface="PMingLiU" panose="02020500000000000000" pitchFamily="18" charset="-120"/>
              </a:rPr>
              <a:t>   The procedure for approving the new school takes approximately </a:t>
            </a:r>
            <a:r>
              <a:rPr lang="en-US" sz="2800" b="1" dirty="0">
                <a:effectLst/>
                <a:ea typeface="PMingLiU" panose="02020500000000000000" pitchFamily="18" charset="-120"/>
              </a:rPr>
              <a:t>2</a:t>
            </a:r>
            <a:r>
              <a:rPr lang="en-US" sz="2800" b="1" dirty="0">
                <a:solidFill>
                  <a:srgbClr val="0000FF"/>
                </a:solidFill>
                <a:effectLst/>
                <a:ea typeface="PMingLiU" panose="02020500000000000000" pitchFamily="18" charset="-120"/>
              </a:rPr>
              <a:t> years,</a:t>
            </a:r>
          </a:p>
          <a:p>
            <a:pPr lvl="0">
              <a:spcBef>
                <a:spcPct val="0"/>
              </a:spcBef>
              <a:defRPr/>
            </a:pPr>
            <a:r>
              <a:rPr lang="en-US" sz="2800" b="1" dirty="0">
                <a:solidFill>
                  <a:srgbClr val="0000FF"/>
                </a:solidFill>
                <a:ea typeface="PMingLiU" panose="02020500000000000000" pitchFamily="18" charset="-120"/>
              </a:rPr>
              <a:t>   </a:t>
            </a:r>
            <a:r>
              <a:rPr lang="en-US" sz="2800" b="1" dirty="0">
                <a:solidFill>
                  <a:srgbClr val="0000FF"/>
                </a:solidFill>
                <a:effectLst/>
                <a:ea typeface="PMingLiU" panose="02020500000000000000" pitchFamily="18" charset="-120"/>
              </a:rPr>
              <a:t> therefore, by </a:t>
            </a:r>
            <a:r>
              <a:rPr lang="en-US" sz="2800" b="1" dirty="0">
                <a:effectLst/>
                <a:ea typeface="PMingLiU" panose="02020500000000000000" pitchFamily="18" charset="-120"/>
              </a:rPr>
              <a:t>2025</a:t>
            </a:r>
            <a:r>
              <a:rPr lang="en-US" sz="2800" b="1" dirty="0">
                <a:solidFill>
                  <a:srgbClr val="0000FF"/>
                </a:solidFill>
                <a:effectLst/>
                <a:ea typeface="PMingLiU" panose="02020500000000000000" pitchFamily="18" charset="-120"/>
              </a:rPr>
              <a:t> the school would be in operation.</a:t>
            </a:r>
          </a:p>
          <a:p>
            <a:pPr lvl="0">
              <a:spcBef>
                <a:spcPct val="0"/>
              </a:spcBef>
              <a:defRPr/>
            </a:pPr>
            <a:endParaRPr lang="en-US" sz="1200" b="1" dirty="0">
              <a:solidFill>
                <a:srgbClr val="0000FF"/>
              </a:solidFill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defRPr/>
            </a:pPr>
            <a:r>
              <a:rPr lang="en-US" sz="2800" b="1" dirty="0">
                <a:solidFill>
                  <a:srgbClr val="0000FF"/>
                </a:solidFill>
                <a:effectLst/>
                <a:ea typeface="PMingLiU" panose="02020500000000000000" pitchFamily="18" charset="-120"/>
              </a:rPr>
              <a:t>3) Carrying out a series of studies about some crucial topics of Astrobiology and</a:t>
            </a:r>
          </a:p>
          <a:p>
            <a:pPr>
              <a:spcBef>
                <a:spcPct val="0"/>
              </a:spcBef>
              <a:defRPr/>
            </a:pPr>
            <a:r>
              <a:rPr lang="en-US" sz="2800" b="1" dirty="0">
                <a:solidFill>
                  <a:srgbClr val="0000FF"/>
                </a:solidFill>
                <a:ea typeface="PMingLiU" panose="02020500000000000000" pitchFamily="18" charset="-120"/>
              </a:rPr>
              <a:t>  </a:t>
            </a:r>
            <a:r>
              <a:rPr lang="en-US" sz="2800" b="1" dirty="0">
                <a:solidFill>
                  <a:srgbClr val="0000FF"/>
                </a:solidFill>
                <a:effectLst/>
                <a:ea typeface="PMingLiU" panose="02020500000000000000" pitchFamily="18" charset="-120"/>
              </a:rPr>
              <a:t> SETI, like the extension of the galactic habitable zone, the encoding of</a:t>
            </a:r>
          </a:p>
          <a:p>
            <a:pPr>
              <a:spcBef>
                <a:spcPct val="0"/>
              </a:spcBef>
              <a:defRPr/>
            </a:pPr>
            <a:r>
              <a:rPr lang="en-US" sz="2800" b="1" dirty="0">
                <a:solidFill>
                  <a:srgbClr val="0000FF"/>
                </a:solidFill>
                <a:ea typeface="PMingLiU" panose="02020500000000000000" pitchFamily="18" charset="-120"/>
              </a:rPr>
              <a:t>  </a:t>
            </a:r>
            <a:r>
              <a:rPr lang="en-US" sz="2800" b="1" dirty="0">
                <a:solidFill>
                  <a:srgbClr val="0000FF"/>
                </a:solidFill>
                <a:effectLst/>
                <a:ea typeface="PMingLiU" panose="02020500000000000000" pitchFamily="18" charset="-120"/>
              </a:rPr>
              <a:t> advanced mathematics in interstellar messages, and the ongoing experience of</a:t>
            </a:r>
          </a:p>
          <a:p>
            <a:pPr>
              <a:spcBef>
                <a:spcPct val="0"/>
              </a:spcBef>
              <a:defRPr/>
            </a:pPr>
            <a:r>
              <a:rPr lang="en-US" sz="2800" b="1" dirty="0">
                <a:solidFill>
                  <a:srgbClr val="0000FF"/>
                </a:solidFill>
                <a:ea typeface="PMingLiU" panose="02020500000000000000" pitchFamily="18" charset="-120"/>
              </a:rPr>
              <a:t>  </a:t>
            </a:r>
            <a:r>
              <a:rPr lang="en-US" sz="2800" b="1" dirty="0">
                <a:solidFill>
                  <a:srgbClr val="0000FF"/>
                </a:solidFill>
                <a:effectLst/>
                <a:ea typeface="PMingLiU" panose="02020500000000000000" pitchFamily="18" charset="-120"/>
              </a:rPr>
              <a:t> intercultural dialogue at the Amazonian University UCSS-</a:t>
            </a:r>
            <a:r>
              <a:rPr lang="en-US" sz="2800" b="1" dirty="0" err="1">
                <a:solidFill>
                  <a:srgbClr val="0000FF"/>
                </a:solidFill>
                <a:effectLst/>
                <a:ea typeface="PMingLiU" panose="02020500000000000000" pitchFamily="18" charset="-120"/>
              </a:rPr>
              <a:t>Nopoki</a:t>
            </a:r>
            <a:r>
              <a:rPr lang="en-US" sz="2800" b="1" dirty="0">
                <a:solidFill>
                  <a:srgbClr val="0000FF"/>
                </a:solidFill>
                <a:effectLst/>
                <a:ea typeface="PMingLiU" panose="02020500000000000000" pitchFamily="18" charset="-120"/>
              </a:rPr>
              <a:t> of Atalaya as a</a:t>
            </a:r>
          </a:p>
          <a:p>
            <a:pPr lvl="0">
              <a:spcBef>
                <a:spcPct val="0"/>
              </a:spcBef>
              <a:defRPr/>
            </a:pPr>
            <a:r>
              <a:rPr lang="en-US" sz="2800" b="1" dirty="0">
                <a:solidFill>
                  <a:srgbClr val="0000FF"/>
                </a:solidFill>
                <a:ea typeface="PMingLiU" panose="02020500000000000000" pitchFamily="18" charset="-120"/>
              </a:rPr>
              <a:t>  </a:t>
            </a:r>
            <a:r>
              <a:rPr lang="en-US" sz="2800" b="1" dirty="0">
                <a:solidFill>
                  <a:srgbClr val="0000FF"/>
                </a:solidFill>
                <a:effectLst/>
                <a:ea typeface="PMingLiU" panose="02020500000000000000" pitchFamily="18" charset="-120"/>
              </a:rPr>
              <a:t> possible model for interstellar communication. </a:t>
            </a:r>
          </a:p>
          <a:p>
            <a:pPr lvl="0">
              <a:spcBef>
                <a:spcPct val="0"/>
              </a:spcBef>
              <a:defRPr/>
            </a:pPr>
            <a:endParaRPr lang="en-US" sz="1300" b="1" dirty="0">
              <a:solidFill>
                <a:srgbClr val="0000FF"/>
              </a:solidFill>
              <a:effectLst/>
              <a:ea typeface="PMingLiU" panose="02020500000000000000" pitchFamily="18" charset="-120"/>
            </a:endParaRPr>
          </a:p>
          <a:p>
            <a:pPr lvl="0">
              <a:spcBef>
                <a:spcPct val="0"/>
              </a:spcBef>
              <a:defRPr/>
            </a:pPr>
            <a:r>
              <a:rPr lang="en-US" sz="2800" b="1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This program will be carried out in collaboration with the </a:t>
            </a:r>
            <a:r>
              <a:rPr lang="en-US" sz="28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InCosmiCon</a:t>
            </a:r>
            <a:r>
              <a:rPr lang="en-US" sz="2800" b="1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research </a:t>
            </a:r>
          </a:p>
          <a:p>
            <a:pPr lvl="0">
              <a:spcBef>
                <a:spcPct val="0"/>
              </a:spcBef>
              <a:defRPr/>
            </a:pPr>
            <a:r>
              <a:rPr lang="en-US" sz="2800" b="1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center.</a:t>
            </a:r>
          </a:p>
          <a:p>
            <a:pPr>
              <a:spcBef>
                <a:spcPct val="0"/>
              </a:spcBef>
              <a:defRPr/>
            </a:pPr>
            <a:endParaRPr lang="en-US" sz="1200" b="1" dirty="0">
              <a:solidFill>
                <a:srgbClr val="0000FF"/>
              </a:solidFill>
              <a:ea typeface="PMingLiU" panose="02020500000000000000" pitchFamily="18" charset="-120"/>
            </a:endParaRPr>
          </a:p>
          <a:p>
            <a:pPr>
              <a:spcBef>
                <a:spcPct val="0"/>
              </a:spcBef>
              <a:defRPr/>
            </a:pPr>
            <a:r>
              <a:rPr lang="en-US" sz="2800" b="1" dirty="0">
                <a:solidFill>
                  <a:srgbClr val="0000FF"/>
                </a:solidFill>
                <a:effectLst/>
                <a:ea typeface="PMingLiU" panose="02020500000000000000" pitchFamily="18" charset="-120"/>
              </a:rPr>
              <a:t>   In the next few slides, we will present the recent advances already made and</a:t>
            </a:r>
          </a:p>
          <a:p>
            <a:pPr>
              <a:spcBef>
                <a:spcPct val="0"/>
              </a:spcBef>
              <a:defRPr/>
            </a:pPr>
            <a:r>
              <a:rPr lang="en-US" sz="2800" b="1" dirty="0">
                <a:solidFill>
                  <a:srgbClr val="0000FF"/>
                </a:solidFill>
                <a:ea typeface="PMingLiU" panose="02020500000000000000" pitchFamily="18" charset="-120"/>
              </a:rPr>
              <a:t>  </a:t>
            </a:r>
            <a:r>
              <a:rPr lang="en-US" sz="2800" b="1" dirty="0">
                <a:solidFill>
                  <a:srgbClr val="0000FF"/>
                </a:solidFill>
                <a:effectLst/>
                <a:ea typeface="PMingLiU" panose="02020500000000000000" pitchFamily="18" charset="-120"/>
              </a:rPr>
              <a:t> those expected in the future </a:t>
            </a:r>
            <a:r>
              <a:rPr lang="en-US" sz="2800" b="1" dirty="0">
                <a:solidFill>
                  <a:srgbClr val="0000FF"/>
                </a:solidFill>
                <a:ea typeface="PMingLiU" panose="02020500000000000000" pitchFamily="18" charset="-120"/>
              </a:rPr>
              <a:t>along</a:t>
            </a:r>
            <a:r>
              <a:rPr lang="en-US" sz="2800" b="1" dirty="0">
                <a:solidFill>
                  <a:srgbClr val="0000FF"/>
                </a:solidFill>
                <a:effectLst/>
                <a:ea typeface="PMingLiU" panose="02020500000000000000" pitchFamily="18" charset="-120"/>
              </a:rPr>
              <a:t> point </a:t>
            </a:r>
            <a:r>
              <a:rPr lang="en-US" sz="2800" b="1" dirty="0">
                <a:effectLst/>
                <a:ea typeface="PMingLiU" panose="02020500000000000000" pitchFamily="18" charset="-120"/>
              </a:rPr>
              <a:t>3</a:t>
            </a:r>
            <a:r>
              <a:rPr lang="en-US" sz="2800" b="1" dirty="0">
                <a:solidFill>
                  <a:srgbClr val="0000FF"/>
                </a:solidFill>
                <a:effectLst/>
                <a:ea typeface="PMingLiU" panose="02020500000000000000" pitchFamily="18" charset="-120"/>
              </a:rPr>
              <a:t>.</a:t>
            </a:r>
            <a:endParaRPr lang="es-PE" sz="2800" b="1" dirty="0">
              <a:solidFill>
                <a:srgbClr val="0000FF"/>
              </a:solidFill>
              <a:effectLst/>
              <a:ea typeface="Calibri" panose="020F0502020204030204" pitchFamily="34" charset="0"/>
            </a:endParaRPr>
          </a:p>
          <a:p>
            <a:pPr lvl="0">
              <a:spcBef>
                <a:spcPct val="0"/>
              </a:spcBef>
              <a:defRPr/>
            </a:pPr>
            <a:endParaRPr lang="en-US" sz="2800" b="1" dirty="0">
              <a:solidFill>
                <a:srgbClr val="0000FF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9110" y="73375"/>
            <a:ext cx="1712890" cy="1712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1310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 txBox="1">
            <a:spLocks/>
          </p:cNvSpPr>
          <p:nvPr/>
        </p:nvSpPr>
        <p:spPr>
          <a:xfrm>
            <a:off x="0" y="0"/>
            <a:ext cx="12192000" cy="6632620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II. Habitable Islands in the universe</a:t>
            </a:r>
          </a:p>
          <a:p>
            <a:endParaRPr lang="en-US" sz="1200" b="1" dirty="0">
              <a:solidFill>
                <a:srgbClr val="FF0000"/>
              </a:solidFill>
            </a:endParaRPr>
          </a:p>
          <a:p>
            <a:r>
              <a:rPr lang="en-US" sz="2800" b="1" dirty="0">
                <a:solidFill>
                  <a:srgbClr val="7030A0"/>
                </a:solidFill>
              </a:rPr>
              <a:t>Stellar Habitable Island-SHI</a:t>
            </a:r>
          </a:p>
          <a:p>
            <a:endParaRPr lang="en-US" sz="1200" b="1" dirty="0">
              <a:solidFill>
                <a:srgbClr val="7030A0"/>
              </a:solidFill>
            </a:endParaRPr>
          </a:p>
          <a:p>
            <a:r>
              <a:rPr lang="en-US" sz="2800" b="1" dirty="0">
                <a:solidFill>
                  <a:srgbClr val="0000FF"/>
                </a:solidFill>
              </a:rPr>
              <a:t>Stellar Habitable Zone </a:t>
            </a:r>
            <a:r>
              <a:rPr lang="en-US" sz="2800" b="1" dirty="0"/>
              <a:t>(SHZ)</a:t>
            </a:r>
            <a:r>
              <a:rPr lang="en-US" sz="2800" b="1" dirty="0">
                <a:solidFill>
                  <a:srgbClr val="0000FF"/>
                </a:solidFill>
              </a:rPr>
              <a:t> marks the range of distances at which an orbiting</a:t>
            </a:r>
          </a:p>
          <a:p>
            <a:r>
              <a:rPr lang="en-US" sz="2800" b="1" dirty="0">
                <a:solidFill>
                  <a:srgbClr val="0000FF"/>
                </a:solidFill>
              </a:rPr>
              <a:t>     planet receives enough heat from its star to host liquid water on its surface. </a:t>
            </a:r>
          </a:p>
          <a:p>
            <a:endParaRPr lang="en-US" sz="1200" b="1" dirty="0">
              <a:solidFill>
                <a:srgbClr val="0000FF"/>
              </a:solidFill>
            </a:endParaRPr>
          </a:p>
          <a:p>
            <a:r>
              <a:rPr lang="en-US" sz="2800" b="1" dirty="0">
                <a:solidFill>
                  <a:srgbClr val="0000FF"/>
                </a:solidFill>
              </a:rPr>
              <a:t>Water or another liquid is generally considered a necessary ingredient for life to </a:t>
            </a:r>
          </a:p>
          <a:p>
            <a:r>
              <a:rPr lang="en-US" sz="2800" b="1" dirty="0">
                <a:solidFill>
                  <a:srgbClr val="0000FF"/>
                </a:solidFill>
              </a:rPr>
              <a:t>    arise and survive, so S</a:t>
            </a:r>
            <a:r>
              <a:rPr lang="en-US" sz="2800" b="1" dirty="0"/>
              <a:t>HZ</a:t>
            </a:r>
            <a:r>
              <a:rPr lang="en-US" sz="2800" b="1" dirty="0">
                <a:solidFill>
                  <a:srgbClr val="0000FF"/>
                </a:solidFill>
              </a:rPr>
              <a:t> represent convenient boundaries within which to</a:t>
            </a:r>
          </a:p>
          <a:p>
            <a:r>
              <a:rPr lang="en-US" sz="2800" b="1" dirty="0">
                <a:solidFill>
                  <a:srgbClr val="0000FF"/>
                </a:solidFill>
              </a:rPr>
              <a:t>    search for life beyond our solar system.</a:t>
            </a:r>
          </a:p>
          <a:p>
            <a:endParaRPr lang="en-US" sz="1200" b="1" dirty="0">
              <a:solidFill>
                <a:srgbClr val="0000FF"/>
              </a:solidFill>
            </a:endParaRPr>
          </a:p>
          <a:p>
            <a:r>
              <a:rPr lang="en-US" sz="2800" b="1" dirty="0">
                <a:solidFill>
                  <a:srgbClr val="0000FF"/>
                </a:solidFill>
              </a:rPr>
              <a:t>On the other hand, it is well known that  </a:t>
            </a:r>
          </a:p>
          <a:p>
            <a:r>
              <a:rPr lang="en-US" sz="2800" b="1" dirty="0">
                <a:solidFill>
                  <a:srgbClr val="0000FF"/>
                </a:solidFill>
              </a:rPr>
              <a:t>   moons of solar system planets </a:t>
            </a:r>
            <a:r>
              <a:rPr lang="en-US" sz="2800" b="1" dirty="0"/>
              <a:t>outside</a:t>
            </a:r>
            <a:r>
              <a:rPr lang="en-US" sz="2800" b="1" i="1" dirty="0">
                <a:solidFill>
                  <a:srgbClr val="0000FF"/>
                </a:solidFill>
              </a:rPr>
              <a:t> </a:t>
            </a:r>
          </a:p>
          <a:p>
            <a:r>
              <a:rPr lang="en-US" sz="2800" b="1" i="1" dirty="0">
                <a:solidFill>
                  <a:srgbClr val="0000FF"/>
                </a:solidFill>
              </a:rPr>
              <a:t>   </a:t>
            </a:r>
            <a:r>
              <a:rPr lang="en-US" sz="2800" b="1" dirty="0">
                <a:solidFill>
                  <a:srgbClr val="0000FF"/>
                </a:solidFill>
              </a:rPr>
              <a:t>of a S</a:t>
            </a:r>
            <a:r>
              <a:rPr lang="en-US" sz="2800" b="1" dirty="0"/>
              <a:t>HZ</a:t>
            </a:r>
            <a:r>
              <a:rPr lang="en-US" sz="2800" b="1" dirty="0">
                <a:solidFill>
                  <a:srgbClr val="0000FF"/>
                </a:solidFill>
              </a:rPr>
              <a:t> contains liquid water.</a:t>
            </a:r>
          </a:p>
          <a:p>
            <a:r>
              <a:rPr lang="en-US" sz="2800" b="1" dirty="0">
                <a:solidFill>
                  <a:srgbClr val="0000FF"/>
                </a:solidFill>
              </a:rPr>
              <a:t> </a:t>
            </a:r>
          </a:p>
          <a:p>
            <a:r>
              <a:rPr lang="en-US" sz="2800" b="1" i="0" dirty="0">
                <a:solidFill>
                  <a:srgbClr val="0000FF"/>
                </a:solidFill>
                <a:effectLst/>
              </a:rPr>
              <a:t>Extraterrestrial liquid water:</a:t>
            </a:r>
          </a:p>
          <a:p>
            <a:endParaRPr lang="en-US" sz="1200" b="1" i="0" dirty="0">
              <a:solidFill>
                <a:srgbClr val="0000FF"/>
              </a:solidFill>
              <a:effectLst/>
            </a:endParaRPr>
          </a:p>
          <a:p>
            <a:r>
              <a:rPr lang="en-US" sz="2800" b="1" i="0" dirty="0">
                <a:solidFill>
                  <a:srgbClr val="0000FF"/>
                </a:solidFill>
                <a:effectLst/>
              </a:rPr>
              <a:t>   </a:t>
            </a:r>
            <a:r>
              <a:rPr lang="en-US" sz="2800" b="1" i="0" dirty="0" err="1">
                <a:solidFill>
                  <a:srgbClr val="0000FF"/>
                </a:solidFill>
                <a:effectLst/>
              </a:rPr>
              <a:t>Enceladus</a:t>
            </a:r>
            <a:r>
              <a:rPr lang="en-US" sz="2800" b="1" i="0" dirty="0">
                <a:solidFill>
                  <a:srgbClr val="0000FF"/>
                </a:solidFill>
                <a:effectLst/>
              </a:rPr>
              <a:t>, Triton, </a:t>
            </a:r>
            <a:r>
              <a:rPr lang="en-US" sz="2800" b="1" i="0" dirty="0" err="1">
                <a:solidFill>
                  <a:srgbClr val="0000FF"/>
                </a:solidFill>
                <a:effectLst/>
              </a:rPr>
              <a:t>Dione</a:t>
            </a:r>
            <a:r>
              <a:rPr lang="en-US" sz="2800" b="1" i="0" dirty="0">
                <a:solidFill>
                  <a:srgbClr val="0000FF"/>
                </a:solidFill>
                <a:effectLst/>
              </a:rPr>
              <a:t>, Pluto, Europa, </a:t>
            </a:r>
          </a:p>
          <a:p>
            <a:r>
              <a:rPr lang="en-US" sz="2800" b="1" i="0" dirty="0">
                <a:solidFill>
                  <a:srgbClr val="0000FF"/>
                </a:solidFill>
                <a:effectLst/>
              </a:rPr>
              <a:t>   Callisto, Titan and Ganymede.</a:t>
            </a:r>
            <a:endParaRPr lang="en-US" sz="2800" b="1" dirty="0">
              <a:solidFill>
                <a:srgbClr val="0000FF"/>
              </a:solidFill>
            </a:endParaRPr>
          </a:p>
          <a:p>
            <a:endParaRPr lang="en-US" sz="3800" dirty="0">
              <a:solidFill>
                <a:srgbClr val="0000FF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876" y="2994991"/>
            <a:ext cx="5891123" cy="3863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2189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 txBox="1">
            <a:spLocks/>
          </p:cNvSpPr>
          <p:nvPr/>
        </p:nvSpPr>
        <p:spPr>
          <a:xfrm>
            <a:off x="0" y="90153"/>
            <a:ext cx="12192000" cy="663262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rgbClr val="0000FF"/>
                </a:solidFill>
              </a:rPr>
              <a:t>The detection of exoplanets has undergone extraordinary growth over the past </a:t>
            </a:r>
          </a:p>
          <a:p>
            <a:r>
              <a:rPr lang="en-US" sz="2800" b="1" dirty="0">
                <a:solidFill>
                  <a:srgbClr val="0000FF"/>
                </a:solidFill>
              </a:rPr>
              <a:t>    couple of decades since the classical works: </a:t>
            </a:r>
            <a:r>
              <a:rPr lang="en-US" sz="2800" b="1" dirty="0"/>
              <a:t>HD 114762 </a:t>
            </a:r>
            <a:r>
              <a:rPr lang="en-US" sz="2800" b="1" dirty="0">
                <a:solidFill>
                  <a:srgbClr val="0000FF"/>
                </a:solidFill>
              </a:rPr>
              <a:t>(Latham et al </a:t>
            </a:r>
            <a:r>
              <a:rPr lang="en-US" sz="2800" b="1" dirty="0"/>
              <a:t>1989</a:t>
            </a:r>
            <a:r>
              <a:rPr lang="en-US" sz="2800" b="1" dirty="0">
                <a:solidFill>
                  <a:srgbClr val="0000FF"/>
                </a:solidFill>
              </a:rPr>
              <a:t>), </a:t>
            </a:r>
          </a:p>
          <a:p>
            <a:r>
              <a:rPr lang="en-US" sz="2800" b="1" dirty="0">
                <a:solidFill>
                  <a:srgbClr val="0000FF"/>
                </a:solidFill>
              </a:rPr>
              <a:t>    </a:t>
            </a:r>
            <a:r>
              <a:rPr lang="en-US" sz="2800" b="1" dirty="0"/>
              <a:t>pulsars</a:t>
            </a:r>
            <a:r>
              <a:rPr lang="en-US" sz="2800" b="1" dirty="0">
                <a:solidFill>
                  <a:srgbClr val="0000FF"/>
                </a:solidFill>
              </a:rPr>
              <a:t> (</a:t>
            </a:r>
            <a:r>
              <a:rPr lang="en-US" sz="2800" b="1" dirty="0" err="1">
                <a:solidFill>
                  <a:srgbClr val="0000FF"/>
                </a:solidFill>
              </a:rPr>
              <a:t>Wolszczan</a:t>
            </a:r>
            <a:r>
              <a:rPr lang="en-US" sz="2800" b="1" dirty="0">
                <a:solidFill>
                  <a:srgbClr val="0000FF"/>
                </a:solidFill>
              </a:rPr>
              <a:t> &amp; Frail </a:t>
            </a:r>
            <a:r>
              <a:rPr lang="en-US" sz="2800" b="1" dirty="0"/>
              <a:t>1992</a:t>
            </a:r>
            <a:r>
              <a:rPr lang="en-US" sz="2800" b="1" dirty="0">
                <a:solidFill>
                  <a:srgbClr val="0000FF"/>
                </a:solidFill>
              </a:rPr>
              <a:t>), and </a:t>
            </a:r>
            <a:r>
              <a:rPr lang="en-US" sz="2800" b="1" dirty="0"/>
              <a:t>51 Peg </a:t>
            </a:r>
            <a:r>
              <a:rPr lang="en-US" sz="2800" b="1" dirty="0">
                <a:solidFill>
                  <a:srgbClr val="0000FF"/>
                </a:solidFill>
              </a:rPr>
              <a:t>(Mayor &amp; </a:t>
            </a:r>
            <a:r>
              <a:rPr lang="en-US" sz="2800" b="1" dirty="0" err="1">
                <a:solidFill>
                  <a:srgbClr val="0000FF"/>
                </a:solidFill>
              </a:rPr>
              <a:t>Queloz</a:t>
            </a:r>
            <a:r>
              <a:rPr lang="en-US" sz="2800" b="1" dirty="0">
                <a:solidFill>
                  <a:srgbClr val="0000FF"/>
                </a:solidFill>
              </a:rPr>
              <a:t> </a:t>
            </a:r>
            <a:r>
              <a:rPr lang="en-US" sz="2800" b="1" dirty="0"/>
              <a:t>1995</a:t>
            </a:r>
            <a:r>
              <a:rPr lang="en-US" sz="2800" b="1" dirty="0">
                <a:solidFill>
                  <a:srgbClr val="0000FF"/>
                </a:solidFill>
              </a:rPr>
              <a:t>), and up to</a:t>
            </a:r>
          </a:p>
          <a:p>
            <a:r>
              <a:rPr lang="en-US" sz="2800" b="1" dirty="0">
                <a:solidFill>
                  <a:srgbClr val="0000FF"/>
                </a:solidFill>
              </a:rPr>
              <a:t>    this point nearly </a:t>
            </a:r>
            <a:r>
              <a:rPr lang="en-US" sz="2800" b="1" dirty="0"/>
              <a:t>5,514</a:t>
            </a:r>
            <a:r>
              <a:rPr lang="en-US" sz="2800" b="1" dirty="0">
                <a:solidFill>
                  <a:srgbClr val="0000FF"/>
                </a:solidFill>
              </a:rPr>
              <a:t> have been discovered.</a:t>
            </a:r>
          </a:p>
          <a:p>
            <a:endParaRPr lang="en-US" sz="1200" b="1" dirty="0">
              <a:solidFill>
                <a:srgbClr val="0000FF"/>
              </a:solidFill>
            </a:endParaRPr>
          </a:p>
          <a:p>
            <a:r>
              <a:rPr lang="en-US" sz="2800" b="1" dirty="0">
                <a:solidFill>
                  <a:srgbClr val="0000FF"/>
                </a:solidFill>
              </a:rPr>
              <a:t>Only a small proportion of these are likely to be able to sustain life, existing in</a:t>
            </a:r>
          </a:p>
          <a:p>
            <a:r>
              <a:rPr lang="en-US" sz="2800" b="1" dirty="0">
                <a:solidFill>
                  <a:srgbClr val="0000FF"/>
                </a:solidFill>
              </a:rPr>
              <a:t>    what is known as the S</a:t>
            </a:r>
            <a:r>
              <a:rPr lang="en-US" sz="2800" b="1" dirty="0"/>
              <a:t>HZ</a:t>
            </a:r>
            <a:r>
              <a:rPr lang="en-US" sz="2800" b="1" dirty="0">
                <a:solidFill>
                  <a:srgbClr val="0000FF"/>
                </a:solidFill>
              </a:rPr>
              <a:t>. </a:t>
            </a:r>
          </a:p>
          <a:p>
            <a:endParaRPr lang="en-US" sz="1400" b="1" dirty="0">
              <a:solidFill>
                <a:srgbClr val="0000FF"/>
              </a:solidFill>
            </a:endParaRPr>
          </a:p>
          <a:p>
            <a:r>
              <a:rPr lang="en-US" sz="2800" b="1" dirty="0">
                <a:solidFill>
                  <a:srgbClr val="0000FF"/>
                </a:solidFill>
              </a:rPr>
              <a:t>On the other hand, some planets, especially large gas giants, may </a:t>
            </a:r>
            <a:r>
              <a:rPr lang="en-US" sz="2800" b="1" dirty="0" err="1">
                <a:solidFill>
                  <a:srgbClr val="0000FF"/>
                </a:solidFill>
              </a:rPr>
              <a:t>harbour</a:t>
            </a:r>
            <a:r>
              <a:rPr lang="en-US" sz="2800" b="1" dirty="0">
                <a:solidFill>
                  <a:srgbClr val="0000FF"/>
                </a:solidFill>
              </a:rPr>
              <a:t> moons</a:t>
            </a:r>
          </a:p>
          <a:p>
            <a:r>
              <a:rPr lang="en-US" sz="2800" b="1" dirty="0">
                <a:solidFill>
                  <a:srgbClr val="0000FF"/>
                </a:solidFill>
              </a:rPr>
              <a:t>    which contain liquid water.</a:t>
            </a:r>
          </a:p>
          <a:p>
            <a:endParaRPr lang="en-US" sz="1400" b="1" dirty="0">
              <a:solidFill>
                <a:srgbClr val="0000FF"/>
              </a:solidFill>
            </a:endParaRPr>
          </a:p>
          <a:p>
            <a:r>
              <a:rPr lang="en-US" sz="2800" b="1" dirty="0">
                <a:solidFill>
                  <a:srgbClr val="0000FF"/>
                </a:solidFill>
              </a:rPr>
              <a:t>These moons can be internally heated by the gravitational pull of the planet they</a:t>
            </a:r>
          </a:p>
          <a:p>
            <a:r>
              <a:rPr lang="en-US" sz="2800" b="1" dirty="0">
                <a:solidFill>
                  <a:srgbClr val="0000FF"/>
                </a:solidFill>
              </a:rPr>
              <a:t>    orbit, which can lead to them having liquid water well outside the normal </a:t>
            </a:r>
          </a:p>
          <a:p>
            <a:r>
              <a:rPr lang="en-US" sz="2800" b="1" dirty="0">
                <a:solidFill>
                  <a:srgbClr val="0000FF"/>
                </a:solidFill>
              </a:rPr>
              <a:t>    narrow of S</a:t>
            </a:r>
            <a:r>
              <a:rPr lang="en-US" sz="2800" b="1" dirty="0"/>
              <a:t>HZ</a:t>
            </a:r>
            <a:r>
              <a:rPr lang="en-US" sz="2800" b="1" dirty="0">
                <a:solidFill>
                  <a:srgbClr val="0000FF"/>
                </a:solidFill>
              </a:rPr>
              <a:t>.</a:t>
            </a:r>
            <a:endParaRPr lang="en-US" sz="1200" b="1" dirty="0">
              <a:solidFill>
                <a:srgbClr val="0000FF"/>
              </a:solidFill>
            </a:endParaRPr>
          </a:p>
          <a:p>
            <a:endParaRPr lang="en-US" sz="1200" b="1" dirty="0">
              <a:solidFill>
                <a:srgbClr val="0000FF"/>
              </a:solidFill>
            </a:endParaRPr>
          </a:p>
          <a:p>
            <a:r>
              <a:rPr lang="en-US" sz="2800" b="1" dirty="0">
                <a:solidFill>
                  <a:srgbClr val="0000FF"/>
                </a:solidFill>
              </a:rPr>
              <a:t>Such possibility is the moons orbiting the </a:t>
            </a:r>
            <a:r>
              <a:rPr lang="en-US" sz="2800" b="1" dirty="0" err="1">
                <a:solidFill>
                  <a:srgbClr val="0000FF"/>
                </a:solidFill>
              </a:rPr>
              <a:t>exoplanet</a:t>
            </a:r>
            <a:r>
              <a:rPr lang="en-US" sz="2800" b="1" dirty="0">
                <a:solidFill>
                  <a:srgbClr val="0000FF"/>
                </a:solidFill>
              </a:rPr>
              <a:t> </a:t>
            </a:r>
            <a:r>
              <a:rPr lang="en-US" sz="2800" b="1" dirty="0"/>
              <a:t>J1407b </a:t>
            </a:r>
            <a:r>
              <a:rPr lang="en-US" sz="2800" b="1" dirty="0">
                <a:solidFill>
                  <a:srgbClr val="0000FF"/>
                </a:solidFill>
              </a:rPr>
              <a:t>(</a:t>
            </a:r>
            <a:r>
              <a:rPr lang="en-US" sz="2600" b="1" dirty="0">
                <a:solidFill>
                  <a:srgbClr val="0000FF"/>
                </a:solidFill>
              </a:rPr>
              <a:t>Sutton,</a:t>
            </a:r>
            <a:r>
              <a:rPr lang="en-US" sz="2800" b="1" dirty="0">
                <a:solidFill>
                  <a:srgbClr val="0000FF"/>
                </a:solidFill>
              </a:rPr>
              <a:t> </a:t>
            </a:r>
            <a:r>
              <a:rPr lang="en-US" sz="2600" b="1" i="1" dirty="0"/>
              <a:t>MNRAS </a:t>
            </a:r>
            <a:r>
              <a:rPr lang="en-US" sz="2600" b="1" dirty="0"/>
              <a:t>2019</a:t>
            </a:r>
            <a:r>
              <a:rPr lang="en-US" sz="2800" b="1" dirty="0">
                <a:solidFill>
                  <a:srgbClr val="0000FF"/>
                </a:solidFill>
              </a:rPr>
              <a:t>).</a:t>
            </a:r>
          </a:p>
          <a:p>
            <a:endParaRPr lang="en-US" sz="38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37396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 txBox="1">
            <a:spLocks/>
          </p:cNvSpPr>
          <p:nvPr/>
        </p:nvSpPr>
        <p:spPr>
          <a:xfrm>
            <a:off x="0" y="90152"/>
            <a:ext cx="12192000" cy="654246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rgbClr val="0000FF"/>
                </a:solidFill>
              </a:rPr>
              <a:t>Furthermore, according to recent research by (Lingam &amp; Loeb, </a:t>
            </a:r>
            <a:r>
              <a:rPr lang="en-US" sz="2800" b="1" dirty="0" err="1"/>
              <a:t>ApJL</a:t>
            </a:r>
            <a:r>
              <a:rPr lang="en-US" sz="2800" b="1" dirty="0"/>
              <a:t> 2020</a:t>
            </a:r>
            <a:r>
              <a:rPr lang="en-US" sz="2800" b="1" dirty="0">
                <a:solidFill>
                  <a:srgbClr val="0000FF"/>
                </a:solidFill>
              </a:rPr>
              <a:t>),  </a:t>
            </a:r>
          </a:p>
          <a:p>
            <a:r>
              <a:rPr lang="en-US" sz="2800" b="1" dirty="0">
                <a:solidFill>
                  <a:srgbClr val="0000FF"/>
                </a:solidFill>
              </a:rPr>
              <a:t>    external heating from starlight is not the only way to keep a planet warm </a:t>
            </a:r>
          </a:p>
          <a:p>
            <a:r>
              <a:rPr lang="en-US" sz="2800" b="1" dirty="0">
                <a:solidFill>
                  <a:srgbClr val="0000FF"/>
                </a:solidFill>
              </a:rPr>
              <a:t>    enough for surface liquids. </a:t>
            </a:r>
          </a:p>
          <a:p>
            <a:endParaRPr lang="en-US" sz="1400" b="1" dirty="0">
              <a:solidFill>
                <a:srgbClr val="0000FF"/>
              </a:solidFill>
            </a:endParaRPr>
          </a:p>
          <a:p>
            <a:r>
              <a:rPr lang="en-US" sz="2800" b="1" dirty="0">
                <a:solidFill>
                  <a:srgbClr val="0000FF"/>
                </a:solidFill>
              </a:rPr>
              <a:t>They investigate the conditions under which worlds outside the S</a:t>
            </a:r>
            <a:r>
              <a:rPr lang="en-US" sz="2800" b="1" dirty="0"/>
              <a:t>HZ</a:t>
            </a:r>
            <a:r>
              <a:rPr lang="en-US" sz="2800" b="1" dirty="0">
                <a:solidFill>
                  <a:srgbClr val="0000FF"/>
                </a:solidFill>
              </a:rPr>
              <a:t> are capable</a:t>
            </a:r>
          </a:p>
          <a:p>
            <a:r>
              <a:rPr lang="en-US" sz="2800" b="1" dirty="0">
                <a:solidFill>
                  <a:srgbClr val="0000FF"/>
                </a:solidFill>
              </a:rPr>
              <a:t>    of supporting liquid solvents on their surface over geologically significant </a:t>
            </a:r>
          </a:p>
          <a:p>
            <a:r>
              <a:rPr lang="en-US" sz="2800" b="1" dirty="0">
                <a:solidFill>
                  <a:srgbClr val="0000FF"/>
                </a:solidFill>
              </a:rPr>
              <a:t>    timescales via combined radioactive decay and primordial heat from the </a:t>
            </a:r>
          </a:p>
          <a:p>
            <a:r>
              <a:rPr lang="en-US" sz="2800" b="1" dirty="0">
                <a:solidFill>
                  <a:srgbClr val="0000FF"/>
                </a:solidFill>
              </a:rPr>
              <a:t>    planet’s formation. </a:t>
            </a:r>
          </a:p>
          <a:p>
            <a:endParaRPr lang="en-US" sz="1500" b="1" dirty="0">
              <a:solidFill>
                <a:srgbClr val="0000FF"/>
              </a:solidFill>
            </a:endParaRPr>
          </a:p>
          <a:p>
            <a:r>
              <a:rPr lang="en-US" sz="2800" b="1" dirty="0">
                <a:solidFill>
                  <a:srgbClr val="0000FF"/>
                </a:solidFill>
              </a:rPr>
              <a:t>Their analysis suggests that:</a:t>
            </a:r>
          </a:p>
          <a:p>
            <a:r>
              <a:rPr lang="en-US" sz="2800" b="1" dirty="0">
                <a:solidFill>
                  <a:srgbClr val="0000FF"/>
                </a:solidFill>
              </a:rPr>
              <a:t>    super-Earths with radionuclide abundances that are thousand times higher </a:t>
            </a:r>
          </a:p>
          <a:p>
            <a:r>
              <a:rPr lang="en-US" sz="2800" b="1" dirty="0">
                <a:solidFill>
                  <a:srgbClr val="0000FF"/>
                </a:solidFill>
              </a:rPr>
              <a:t>    than Earth can host long-lived water oceans.</a:t>
            </a:r>
          </a:p>
          <a:p>
            <a:endParaRPr lang="en-US" sz="1400" b="1" dirty="0">
              <a:solidFill>
                <a:srgbClr val="0000FF"/>
              </a:solidFill>
            </a:endParaRPr>
          </a:p>
          <a:p>
            <a:endParaRPr lang="en-US" sz="1400" b="1" dirty="0">
              <a:solidFill>
                <a:srgbClr val="0000FF"/>
              </a:solidFill>
            </a:endParaRPr>
          </a:p>
          <a:p>
            <a:pPr indent="-180000"/>
            <a:r>
              <a:rPr lang="en-US" sz="2800" b="1" dirty="0">
                <a:solidFill>
                  <a:srgbClr val="0000FF"/>
                </a:solidFill>
              </a:rPr>
              <a:t>Based on these observations we introduce the concept of </a:t>
            </a:r>
            <a:r>
              <a:rPr lang="en-US" sz="2800" b="1" i="1" dirty="0">
                <a:solidFill>
                  <a:srgbClr val="0000FF"/>
                </a:solidFill>
              </a:rPr>
              <a:t>Stellar Habitable</a:t>
            </a:r>
          </a:p>
          <a:p>
            <a:pPr indent="-180000"/>
            <a:r>
              <a:rPr lang="en-US" sz="2800" b="1" i="1" dirty="0">
                <a:solidFill>
                  <a:srgbClr val="0000FF"/>
                </a:solidFill>
              </a:rPr>
              <a:t>    Islands</a:t>
            </a:r>
            <a:r>
              <a:rPr lang="en-US" sz="2800" b="1" dirty="0">
                <a:solidFill>
                  <a:srgbClr val="0000FF"/>
                </a:solidFill>
              </a:rPr>
              <a:t> (S</a:t>
            </a:r>
            <a:r>
              <a:rPr lang="en-US" sz="2800" b="1" dirty="0"/>
              <a:t>HI</a:t>
            </a:r>
            <a:r>
              <a:rPr lang="en-US" sz="2800" b="1" dirty="0">
                <a:solidFill>
                  <a:srgbClr val="0000FF"/>
                </a:solidFill>
              </a:rPr>
              <a:t>), referring to the location of stellar exoplanets or exomoons</a:t>
            </a:r>
          </a:p>
          <a:p>
            <a:pPr indent="-180000"/>
            <a:r>
              <a:rPr lang="en-US" sz="2800" b="1" dirty="0">
                <a:solidFill>
                  <a:srgbClr val="0000FF"/>
                </a:solidFill>
              </a:rPr>
              <a:t>    outside the habitable zone that is more favorable for the development of life.</a:t>
            </a:r>
          </a:p>
          <a:p>
            <a:endParaRPr lang="en-US" sz="38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50128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 txBox="1">
            <a:spLocks/>
          </p:cNvSpPr>
          <p:nvPr/>
        </p:nvSpPr>
        <p:spPr>
          <a:xfrm>
            <a:off x="0" y="0"/>
            <a:ext cx="12192000" cy="696747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 sz="1200" b="1" dirty="0">
              <a:solidFill>
                <a:srgbClr val="FF0000"/>
              </a:solidFill>
            </a:endParaRPr>
          </a:p>
          <a:p>
            <a:r>
              <a:rPr lang="en-US" sz="2800" b="1" dirty="0">
                <a:solidFill>
                  <a:srgbClr val="7030A0"/>
                </a:solidFill>
              </a:rPr>
              <a:t>Galactic Habitable Islands-GHI</a:t>
            </a:r>
          </a:p>
          <a:p>
            <a:endParaRPr lang="en-US" sz="1400" b="1" dirty="0">
              <a:solidFill>
                <a:srgbClr val="0000FF"/>
              </a:solidFill>
            </a:endParaRPr>
          </a:p>
          <a:p>
            <a:r>
              <a:rPr lang="en-US" sz="2800" b="1" dirty="0">
                <a:solidFill>
                  <a:srgbClr val="0000FF"/>
                </a:solidFill>
              </a:rPr>
              <a:t>The concept of Galactic Habitable Zone (</a:t>
            </a:r>
            <a:r>
              <a:rPr lang="en-US" sz="2800" b="1" dirty="0"/>
              <a:t>GHZ)</a:t>
            </a:r>
            <a:r>
              <a:rPr lang="en-US" sz="2800" b="1" dirty="0">
                <a:solidFill>
                  <a:srgbClr val="0000FF"/>
                </a:solidFill>
              </a:rPr>
              <a:t> , i.e. an environment free from life-</a:t>
            </a:r>
          </a:p>
          <a:p>
            <a:r>
              <a:rPr lang="en-US" sz="2800" b="1" dirty="0">
                <a:solidFill>
                  <a:srgbClr val="0000FF"/>
                </a:solidFill>
              </a:rPr>
              <a:t>   extinguishing supernovae, with a high enough metallicity for Earth-sized planet</a:t>
            </a:r>
          </a:p>
          <a:p>
            <a:r>
              <a:rPr lang="en-US" sz="2800" b="1" dirty="0">
                <a:solidFill>
                  <a:srgbClr val="0000FF"/>
                </a:solidFill>
              </a:rPr>
              <a:t>   formation, star formation and sufficient time for the evolution of complex life, </a:t>
            </a:r>
          </a:p>
          <a:p>
            <a:r>
              <a:rPr lang="en-US" sz="2800" b="1" dirty="0">
                <a:solidFill>
                  <a:srgbClr val="0000FF"/>
                </a:solidFill>
              </a:rPr>
              <a:t>   is crucial for the search for life in the universe, since it substantially reduces the</a:t>
            </a:r>
          </a:p>
          <a:p>
            <a:r>
              <a:rPr lang="en-US" sz="2800" b="1" dirty="0">
                <a:solidFill>
                  <a:srgbClr val="0000FF"/>
                </a:solidFill>
              </a:rPr>
              <a:t>   enormous number of planets potentially hosting life, (Maroshnik &amp; Mukhin</a:t>
            </a:r>
          </a:p>
          <a:p>
            <a:r>
              <a:rPr lang="en-US" sz="2800" b="1" dirty="0">
                <a:solidFill>
                  <a:srgbClr val="0000FF"/>
                </a:solidFill>
              </a:rPr>
              <a:t>   </a:t>
            </a:r>
            <a:r>
              <a:rPr lang="en-US" sz="2800" b="1" dirty="0"/>
              <a:t>1986</a:t>
            </a:r>
            <a:r>
              <a:rPr lang="en-US" sz="2800" b="1" dirty="0">
                <a:solidFill>
                  <a:srgbClr val="0000FF"/>
                </a:solidFill>
              </a:rPr>
              <a:t> ; </a:t>
            </a:r>
            <a:r>
              <a:rPr lang="en-US" sz="2800" b="1" dirty="0" err="1">
                <a:solidFill>
                  <a:srgbClr val="0000FF"/>
                </a:solidFill>
              </a:rPr>
              <a:t>Balazs</a:t>
            </a:r>
            <a:r>
              <a:rPr lang="en-US" sz="2800" b="1" dirty="0">
                <a:solidFill>
                  <a:srgbClr val="0000FF"/>
                </a:solidFill>
              </a:rPr>
              <a:t> </a:t>
            </a:r>
            <a:r>
              <a:rPr lang="en-US" sz="2800" b="1" dirty="0"/>
              <a:t>1988</a:t>
            </a:r>
            <a:r>
              <a:rPr lang="en-US" sz="2800" b="1" dirty="0">
                <a:solidFill>
                  <a:srgbClr val="0000FF"/>
                </a:solidFill>
              </a:rPr>
              <a:t>; Gonzalez et al. </a:t>
            </a:r>
            <a:r>
              <a:rPr lang="en-US" sz="2800" b="1" dirty="0"/>
              <a:t>2001</a:t>
            </a:r>
            <a:r>
              <a:rPr lang="en-US" sz="2800" b="1" dirty="0">
                <a:solidFill>
                  <a:srgbClr val="0000FF"/>
                </a:solidFill>
              </a:rPr>
              <a:t>;  Lineweaver et al. </a:t>
            </a:r>
            <a:r>
              <a:rPr lang="en-US" sz="2800" b="1" dirty="0"/>
              <a:t>2004</a:t>
            </a:r>
            <a:r>
              <a:rPr lang="en-US" sz="2800" b="1" dirty="0">
                <a:solidFill>
                  <a:srgbClr val="0000FF"/>
                </a:solidFill>
              </a:rPr>
              <a:t>).</a:t>
            </a:r>
          </a:p>
          <a:p>
            <a:endParaRPr lang="en-US" sz="2800" dirty="0">
              <a:solidFill>
                <a:srgbClr val="0000FF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0507" y="3423216"/>
            <a:ext cx="4271493" cy="3434783"/>
          </a:xfrm>
          <a:prstGeom prst="rect">
            <a:avLst/>
          </a:prstGeom>
        </p:spPr>
      </p:pic>
      <p:pic>
        <p:nvPicPr>
          <p:cNvPr id="4" name="il_fi" descr="http://www.creationresearches.com/images/earth_ghz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423216"/>
            <a:ext cx="5782614" cy="3434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431177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ruttura predefinit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/>
      <a:bodyPr wrap="none" fromWordArt="1">
        <a:prstTxWarp prst="textPlain">
          <a:avLst>
            <a:gd name="adj" fmla="val 50000"/>
          </a:avLst>
        </a:prstTxWarp>
      </a:bodyPr>
      <a:lstStyle>
        <a:defPPr>
          <a:defRPr sz="3600" kern="10">
            <a:ln w="9525">
              <a:solidFill>
                <a:srgbClr val="000000"/>
              </a:solidFill>
              <a:round/>
              <a:headEnd/>
              <a:tailEnd/>
            </a:ln>
            <a:gradFill rotWithShape="0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100000">
                  <a:srgbClr val="FFFFFF"/>
                </a:gs>
              </a:gsLst>
              <a:lin ang="5400000" scaled="1"/>
            </a:gradFill>
            <a:latin typeface="Arial Black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rgbClr val="FFFF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200" b="1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6756</TotalTime>
  <Words>1763</Words>
  <Application>Microsoft Office PowerPoint</Application>
  <PresentationFormat>Widescreen</PresentationFormat>
  <Paragraphs>193</Paragraphs>
  <Slides>15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15</vt:i4>
      </vt:variant>
    </vt:vector>
  </HeadingPairs>
  <TitlesOfParts>
    <vt:vector size="22" baseType="lpstr">
      <vt:lpstr>Arial</vt:lpstr>
      <vt:lpstr>Calibri</vt:lpstr>
      <vt:lpstr>Calibri Light</vt:lpstr>
      <vt:lpstr>Comic Sans MS</vt:lpstr>
      <vt:lpstr>Times New Roman</vt:lpstr>
      <vt:lpstr>Office Theme</vt:lpstr>
      <vt:lpstr>4_Struttura predefinita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account</dc:creator>
  <cp:lastModifiedBy>Musso Paolo</cp:lastModifiedBy>
  <cp:revision>149</cp:revision>
  <dcterms:created xsi:type="dcterms:W3CDTF">2020-09-21T22:04:37Z</dcterms:created>
  <dcterms:modified xsi:type="dcterms:W3CDTF">2023-09-19T20:55:41Z</dcterms:modified>
</cp:coreProperties>
</file>